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257" r:id="rId3"/>
    <p:sldId id="299" r:id="rId4"/>
    <p:sldId id="296" r:id="rId5"/>
    <p:sldId id="280" r:id="rId6"/>
    <p:sldId id="298" r:id="rId7"/>
    <p:sldId id="259" r:id="rId8"/>
    <p:sldId id="258" r:id="rId9"/>
    <p:sldId id="261" r:id="rId10"/>
    <p:sldId id="297" r:id="rId11"/>
    <p:sldId id="260" r:id="rId12"/>
    <p:sldId id="289" r:id="rId13"/>
    <p:sldId id="284" r:id="rId14"/>
    <p:sldId id="262" r:id="rId15"/>
    <p:sldId id="263" r:id="rId16"/>
    <p:sldId id="264" r:id="rId17"/>
    <p:sldId id="272" r:id="rId18"/>
    <p:sldId id="273" r:id="rId19"/>
    <p:sldId id="294" r:id="rId20"/>
    <p:sldId id="268" r:id="rId21"/>
    <p:sldId id="269" r:id="rId22"/>
    <p:sldId id="279" r:id="rId23"/>
    <p:sldId id="265" r:id="rId24"/>
    <p:sldId id="286" r:id="rId25"/>
    <p:sldId id="282" r:id="rId26"/>
    <p:sldId id="295" r:id="rId27"/>
    <p:sldId id="277" r:id="rId28"/>
    <p:sldId id="285" r:id="rId29"/>
    <p:sldId id="275" r:id="rId30"/>
    <p:sldId id="274" r:id="rId31"/>
    <p:sldId id="287" r:id="rId32"/>
    <p:sldId id="278" r:id="rId33"/>
    <p:sldId id="292" r:id="rId34"/>
  </p:sldIdLst>
  <p:sldSz cx="9144000" cy="6858000" type="screen4x3"/>
  <p:notesSz cx="7102475" cy="9388475"/>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5179"/>
  </p:normalViewPr>
  <p:slideViewPr>
    <p:cSldViewPr>
      <p:cViewPr varScale="1">
        <p:scale>
          <a:sx n="91" d="100"/>
          <a:sy n="91" d="100"/>
        </p:scale>
        <p:origin x="172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BF364BA-ED4F-4CEE-9034-41B1E5E4E06B}" type="datetimeFigureOut">
              <a:rPr lang="en-US" smtClean="0"/>
              <a:pPr/>
              <a:t>8/10/19</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AE6E84E4-59C8-4272-8C91-CA95EF627E1A}" type="slidenum">
              <a:rPr lang="en-US" smtClean="0"/>
              <a:pPr/>
              <a:t>‹#›</a:t>
            </a:fld>
            <a:endParaRPr lang="en-US"/>
          </a:p>
        </p:txBody>
      </p:sp>
    </p:spTree>
    <p:extLst>
      <p:ext uri="{BB962C8B-B14F-4D97-AF65-F5344CB8AC3E}">
        <p14:creationId xmlns:p14="http://schemas.microsoft.com/office/powerpoint/2010/main" val="414904715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08T22:37:30.022"/>
    </inkml:context>
    <inkml:brush xml:id="br0">
      <inkml:brushProperty name="width" value="0.35" units="cm"/>
      <inkml:brushProperty name="height" value="0.35" units="cm"/>
      <inkml:brushProperty name="color" value="#FFFFFF"/>
    </inkml:brush>
  </inkml:definitions>
  <inkml:trace contextRef="#ctx0" brushRef="#br0">55 20 4144 0 0,'-25'-5'368'0'0,"15"5"-296"0"0,3-3-72 0 0,-1 0 0 0 0,3-5 464 0 0,5 8 80 0 0,0 0 8 0 0,0 0 8 0 0,0 0-384 0 0,0 0-80 0 0,0 0-8 0 0,0 0-8 0 0,0 0-80 0 0,0 0-112 0 0,0 0 24 0 0,8 8-1776 0 0,1-5-360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08T22:37:34.491"/>
    </inkml:context>
    <inkml:brush xml:id="br0">
      <inkml:brushProperty name="width" value="0.35" units="cm"/>
      <inkml:brushProperty name="height" value="0.35" units="cm"/>
      <inkml:brushProperty name="color" value="#FFFFFF"/>
    </inkml:brush>
  </inkml:definitions>
  <inkml:trace contextRef="#ctx0" brushRef="#br0">13 27 920 0 0,'4'-8'80'0'0,"-4"0"-80"0"0,-8 1 0 0 0,-1 4 0 0 0,9 3 1104 0 0,0 0 208 0 0,0 0 32 0 0,0 0-3112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08T22:37:35.757"/>
    </inkml:context>
    <inkml:brush xml:id="br0">
      <inkml:brushProperty name="width" value="0.35" units="cm"/>
      <inkml:brushProperty name="height" value="0.35" units="cm"/>
      <inkml:brushProperty name="color" value="#FFFFFF"/>
    </inkml:brush>
  </inkml:definitions>
  <inkml:trace contextRef="#ctx0" brushRef="#br0">260 0 8288 0 0,'0'0'368'0'0,"-10"0"80"0"0,7 0-360 0 0,-6 5-88 0 0,1-5 0 0 0,-1 3 0 0 0,6 2-392 0 0,-2-2-96 0 0,-3 5-24 0 0,4-5 0 0 0,-1 4 416 0 0,0-4 96 0 0,2 5 0 0 0,3 0-1936 0 0,0-8-368 0 0</inkml:trace>
  <inkml:trace contextRef="#ctx0" brushRef="#br0" timeOffset="770.843">3 300 4144 0 0,'-1'-3'83'0'0,"1"-1"1"0"0,-1 0-1 0 0,1 0 0 0 0,0 0 1 0 0,0 0-1 0 0,0 1 1 0 0,0-1-1 0 0,1 0 0 0 0,0 0 1 0 0,-1 0-1 0 0,1 1 0 0 0,1-1 1 0 0,-1 1-1 0 0,0-1 1 0 0,1 0-84 0 0,21-29 1098 0 0,-18 27-705 0 0,0 0 0 0 0,-1 0 0 0 0,0 0 0 0 0,2-5-393 0 0,-5 9 511 0 0,-1 2-69 0 0,2-2-292 0 0,6-3-198 0 0,-6 4-290 0 0,-2 1-132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204913" y="704850"/>
            <a:ext cx="4692650" cy="3519488"/>
          </a:xfrm>
          <a:prstGeom prst="rect">
            <a:avLst/>
          </a:prstGeom>
        </p:spPr>
        <p:txBody>
          <a:bodyPr lIns="94229" tIns="47114" rIns="94229" bIns="47114"/>
          <a:lstStyle/>
          <a:p>
            <a:pPr lvl="0"/>
            <a:endParaRPr/>
          </a:p>
        </p:txBody>
      </p:sp>
      <p:sp>
        <p:nvSpPr>
          <p:cNvPr id="6" name="Shape 6"/>
          <p:cNvSpPr>
            <a:spLocks noGrp="1"/>
          </p:cNvSpPr>
          <p:nvPr>
            <p:ph type="body" sz="quarter" idx="1"/>
          </p:nvPr>
        </p:nvSpPr>
        <p:spPr>
          <a:xfrm>
            <a:off x="946997" y="4459526"/>
            <a:ext cx="5208482" cy="4224814"/>
          </a:xfrm>
          <a:prstGeom prst="rect">
            <a:avLst/>
          </a:prstGeom>
        </p:spPr>
        <p:txBody>
          <a:bodyPr lIns="94229" tIns="47114" rIns="94229" bIns="47114"/>
          <a:lstStyle/>
          <a:p>
            <a:pPr lvl="0"/>
            <a:endParaRPr/>
          </a:p>
        </p:txBody>
      </p:sp>
    </p:spTree>
    <p:extLst>
      <p:ext uri="{BB962C8B-B14F-4D97-AF65-F5344CB8AC3E}">
        <p14:creationId xmlns:p14="http://schemas.microsoft.com/office/powerpoint/2010/main" val="2870423713"/>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2000" r="-2000"/>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1"/>
            <a:ext cx="2133600" cy="269239"/>
          </a:xfrm>
          <a:prstGeom prst="rect">
            <a:avLst/>
          </a:prstGeom>
          <a:ln w="12700">
            <a:miter lim="400000"/>
          </a:ln>
        </p:spPr>
        <p:txBody>
          <a:bodyPr lIns="45718" tIns="45718" rIns="45718" bIns="45718" anchor="ctr">
            <a:spAutoFit/>
          </a:bodyPr>
          <a:lstStyle>
            <a:lvl1pPr algn="r">
              <a:defRPr sz="1200">
                <a:solidFill>
                  <a:srgbClr val="898989"/>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s://freeandreducedmealapp.dadeschool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www.dadeschools.net/parents.as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erguson.dadeschools.net/Students/Activities/index.html" TargetMode="External"/><Relationship Id="rId4" Type="http://schemas.openxmlformats.org/officeDocument/2006/relationships/hyperlink" Target="http://www.fergusonhs.org/" TargetMode="External"/><Relationship Id="rId5" Type="http://schemas.openxmlformats.org/officeDocument/2006/relationships/customXml" Target="../ink/ink1.xml"/><Relationship Id="rId6" Type="http://schemas.openxmlformats.org/officeDocument/2006/relationships/image" Target="../media/image3.png"/><Relationship Id="rId7" Type="http://schemas.openxmlformats.org/officeDocument/2006/relationships/customXml" Target="../ink/ink2.xml"/><Relationship Id="rId8" Type="http://schemas.openxmlformats.org/officeDocument/2006/relationships/image" Target="../media/image4.png"/><Relationship Id="rId9" Type="http://schemas.openxmlformats.org/officeDocument/2006/relationships/customXml" Target="../ink/ink3.xml"/><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mailto:jafactsg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microsoft.com/office/2007/relationships/hdphoto" Target="../media/hdphoto1.wdp"/><Relationship Id="rId1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southregionoffice.dadeschools.net/region_staff/default.html" TargetMode="External"/><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161613F-B397-4D9D-92D8-9414082CC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ED8D43C2-52DF-47D5-84F1-A132192ACC1A}"/>
              </a:ext>
            </a:extLst>
          </p:cNvPr>
          <p:cNvSpPr/>
          <p:nvPr/>
        </p:nvSpPr>
        <p:spPr>
          <a:xfrm>
            <a:off x="381000" y="2133600"/>
            <a:ext cx="5029200" cy="3139321"/>
          </a:xfrm>
          <a:prstGeom prst="rect">
            <a:avLst/>
          </a:prstGeom>
        </p:spPr>
        <p:txBody>
          <a:bodyPr wrap="square">
            <a:spAutoFit/>
          </a:bodyPr>
          <a:lstStyle/>
          <a:p>
            <a:pPr defTabSz="685800">
              <a:defRPr sz="1800"/>
            </a:pPr>
            <a:r>
              <a:rPr lang="es-AR" sz="6600" spc="300" dirty="0">
                <a:solidFill>
                  <a:schemeClr val="bg1"/>
                </a:solidFill>
                <a:latin typeface="Sunshine" panose="02000500000000000000" pitchFamily="2" charset="0"/>
                <a:ea typeface="Tempus Sans ITC"/>
                <a:cs typeface="Tempus Sans ITC"/>
                <a:sym typeface="Tempus Sans ITC"/>
              </a:rPr>
              <a:t>New </a:t>
            </a:r>
            <a:r>
              <a:rPr lang="en-US" sz="6600" spc="300" dirty="0">
                <a:solidFill>
                  <a:schemeClr val="bg1"/>
                </a:solidFill>
                <a:latin typeface="Sunshine" panose="02000500000000000000" pitchFamily="2" charset="0"/>
                <a:ea typeface="Tempus Sans ITC"/>
                <a:cs typeface="Tempus Sans ITC"/>
                <a:sym typeface="Tempus Sans ITC"/>
              </a:rPr>
              <a:t>Student</a:t>
            </a:r>
            <a:r>
              <a:rPr lang="es-AR" sz="6600" spc="300" dirty="0">
                <a:solidFill>
                  <a:schemeClr val="bg1"/>
                </a:solidFill>
                <a:latin typeface="Sunshine" panose="02000500000000000000" pitchFamily="2" charset="0"/>
                <a:ea typeface="Tempus Sans ITC"/>
                <a:cs typeface="Tempus Sans ITC"/>
                <a:sym typeface="Tempus Sans ITC"/>
              </a:rPr>
              <a:t> </a:t>
            </a:r>
            <a:r>
              <a:rPr lang="en-US" sz="6600" spc="300" dirty="0">
                <a:solidFill>
                  <a:schemeClr val="bg1"/>
                </a:solidFill>
                <a:latin typeface="Sunshine" panose="02000500000000000000" pitchFamily="2" charset="0"/>
                <a:ea typeface="Tempus Sans ITC"/>
                <a:cs typeface="Tempus Sans ITC"/>
                <a:sym typeface="Tempus Sans ITC"/>
              </a:rPr>
              <a:t>Orientation</a:t>
            </a:r>
          </a:p>
        </p:txBody>
      </p:sp>
      <p:sp>
        <p:nvSpPr>
          <p:cNvPr id="5" name="TextBox 4">
            <a:extLst>
              <a:ext uri="{FF2B5EF4-FFF2-40B4-BE49-F238E27FC236}">
                <a16:creationId xmlns:a16="http://schemas.microsoft.com/office/drawing/2014/main" xmlns="" id="{A0629A65-AAB3-441A-92A4-0D32B6D16376}"/>
              </a:ext>
            </a:extLst>
          </p:cNvPr>
          <p:cNvSpPr txBox="1"/>
          <p:nvPr/>
        </p:nvSpPr>
        <p:spPr>
          <a:xfrm rot="21253093">
            <a:off x="5181600" y="5867400"/>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399012882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799621F-06D5-4DA6-B827-C1C09537C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914404" y="31898"/>
            <a:ext cx="6555252"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rPr>
              <a:t>Student Schedules</a:t>
            </a:r>
          </a:p>
          <a:p>
            <a:pPr algn="ctr" rtl="0" latinLnBrk="1" hangingPunct="0"/>
            <a:r>
              <a:rPr lang="es-PE" sz="3600" dirty="0">
                <a:solidFill>
                  <a:srgbClr val="000000"/>
                </a:solidFill>
                <a:latin typeface="Sunshine" panose="02000500000000000000" pitchFamily="2" charset="0"/>
              </a:rPr>
              <a:t>Los horarios de los estudiantes</a:t>
            </a:r>
          </a:p>
        </p:txBody>
      </p:sp>
      <p:sp>
        <p:nvSpPr>
          <p:cNvPr id="5" name="TextBox 4"/>
          <p:cNvSpPr txBox="1"/>
          <p:nvPr/>
        </p:nvSpPr>
        <p:spPr>
          <a:xfrm>
            <a:off x="266695" y="1357344"/>
            <a:ext cx="3771900" cy="45243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600" b="1" dirty="0">
                <a:solidFill>
                  <a:srgbClr val="000000"/>
                </a:solidFill>
              </a:rPr>
              <a:t>Student Portal Concerns or Issues</a:t>
            </a:r>
          </a:p>
          <a:p>
            <a:pPr marR="0" algn="l" defTabSz="914400" rtl="0" fontAlgn="auto" latinLnBrk="1" hangingPunct="0">
              <a:lnSpc>
                <a:spcPct val="150000"/>
              </a:lnSpc>
              <a:spcBef>
                <a:spcPts val="0"/>
              </a:spcBef>
              <a:spcAft>
                <a:spcPts val="0"/>
              </a:spcAft>
              <a:buClrTx/>
              <a:buSzTx/>
              <a:tabLst/>
            </a:pPr>
            <a:r>
              <a:rPr lang="en-US" sz="1600" dirty="0">
                <a:solidFill>
                  <a:srgbClr val="000000"/>
                </a:solidFill>
              </a:rPr>
              <a:t>   - Schedule Accessibility is scheduled</a:t>
            </a:r>
          </a:p>
          <a:p>
            <a:pPr marR="0" algn="l" defTabSz="914400" rtl="0" fontAlgn="auto" latinLnBrk="1" hangingPunct="0">
              <a:lnSpc>
                <a:spcPct val="150000"/>
              </a:lnSpc>
              <a:spcBef>
                <a:spcPts val="0"/>
              </a:spcBef>
              <a:spcAft>
                <a:spcPts val="0"/>
              </a:spcAft>
              <a:buClrTx/>
              <a:buSzTx/>
              <a:tabLst/>
            </a:pPr>
            <a:r>
              <a:rPr lang="en-US" sz="1600" dirty="0">
                <a:solidFill>
                  <a:srgbClr val="000000"/>
                </a:solidFill>
              </a:rPr>
              <a:t>     for 8/16</a:t>
            </a:r>
          </a:p>
          <a:p>
            <a:pPr marR="0" algn="l" defTabSz="914400" rtl="0" fontAlgn="auto" latinLnBrk="1" hangingPunct="0">
              <a:lnSpc>
                <a:spcPct val="150000"/>
              </a:lnSpc>
              <a:spcBef>
                <a:spcPts val="0"/>
              </a:spcBef>
              <a:spcAft>
                <a:spcPts val="0"/>
              </a:spcAft>
              <a:buClrTx/>
              <a:buSzTx/>
              <a:tabLst/>
            </a:pPr>
            <a:r>
              <a:rPr lang="en-US" sz="1600" dirty="0">
                <a:solidFill>
                  <a:srgbClr val="000000"/>
                </a:solidFill>
              </a:rPr>
              <a:t>   - Schedule Concerns – form on the </a:t>
            </a:r>
          </a:p>
          <a:p>
            <a:pPr marR="0" algn="l" defTabSz="914400" rtl="0" fontAlgn="auto" latinLnBrk="1" hangingPunct="0">
              <a:lnSpc>
                <a:spcPct val="150000"/>
              </a:lnSpc>
              <a:spcBef>
                <a:spcPts val="0"/>
              </a:spcBef>
              <a:spcAft>
                <a:spcPts val="0"/>
              </a:spcAft>
              <a:buClrTx/>
              <a:buSzTx/>
              <a:tabLst/>
            </a:pPr>
            <a:r>
              <a:rPr lang="en-US" sz="1600" dirty="0">
                <a:solidFill>
                  <a:srgbClr val="000000"/>
                </a:solidFill>
              </a:rPr>
              <a:t>     first day with the homeroom teacher</a:t>
            </a:r>
          </a:p>
          <a:p>
            <a:pPr marR="0" algn="l" defTabSz="914400" rtl="0" fontAlgn="auto" latinLnBrk="1" hangingPunct="0">
              <a:lnSpc>
                <a:spcPct val="150000"/>
              </a:lnSpc>
              <a:spcBef>
                <a:spcPts val="0"/>
              </a:spcBef>
              <a:spcAft>
                <a:spcPts val="0"/>
              </a:spcAft>
              <a:buClrTx/>
              <a:buSzTx/>
              <a:tabLst/>
            </a:pPr>
            <a:endParaRPr lang="en-US" sz="1600" dirty="0">
              <a:solidFill>
                <a:srgbClr val="000000"/>
              </a:solidFill>
            </a:endParaRP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600" b="1" dirty="0">
                <a:solidFill>
                  <a:srgbClr val="000000"/>
                </a:solidFill>
              </a:rPr>
              <a:t>Parent Portal Concerns or Issue</a:t>
            </a:r>
          </a:p>
          <a:p>
            <a:pPr marR="0" algn="l" defTabSz="914400" rtl="0" fontAlgn="auto" latinLnBrk="1" hangingPunct="0">
              <a:lnSpc>
                <a:spcPct val="150000"/>
              </a:lnSpc>
              <a:spcBef>
                <a:spcPts val="0"/>
              </a:spcBef>
              <a:spcAft>
                <a:spcPts val="0"/>
              </a:spcAft>
              <a:buClrTx/>
              <a:buSzTx/>
              <a:tabLst/>
            </a:pPr>
            <a:r>
              <a:rPr kumimoji="0" lang="en-US" sz="1600" b="0" i="0" u="none" strike="noStrike" cap="none" spc="0" normalizeH="0" baseline="0" dirty="0">
                <a:ln>
                  <a:noFill/>
                </a:ln>
                <a:solidFill>
                  <a:srgbClr val="000000"/>
                </a:solidFill>
                <a:effectLst/>
                <a:uFillTx/>
                <a:sym typeface="Helvetica"/>
              </a:rPr>
              <a:t>   - Please visit r</a:t>
            </a:r>
            <a:r>
              <a:rPr lang="en-US" sz="1600" dirty="0">
                <a:solidFill>
                  <a:srgbClr val="000000"/>
                </a:solidFill>
              </a:rPr>
              <a:t>oom 144</a:t>
            </a:r>
          </a:p>
          <a:p>
            <a:pPr marR="0" algn="l" defTabSz="914400" rtl="0" fontAlgn="auto" latinLnBrk="1" hangingPunct="0">
              <a:lnSpc>
                <a:spcPct val="150000"/>
              </a:lnSpc>
              <a:spcBef>
                <a:spcPts val="0"/>
              </a:spcBef>
              <a:spcAft>
                <a:spcPts val="0"/>
              </a:spcAft>
              <a:buClrTx/>
              <a:buSzTx/>
              <a:tabLst/>
            </a:pPr>
            <a:endParaRPr kumimoji="0" lang="en-US" sz="1600" b="0" i="0" u="none" strike="noStrike" cap="none" spc="0" normalizeH="0" baseline="0" dirty="0">
              <a:ln>
                <a:noFill/>
              </a:ln>
              <a:solidFill>
                <a:srgbClr val="000000"/>
              </a:solidFill>
              <a:effectLst/>
              <a:uFillTx/>
              <a:sym typeface="Helvetica"/>
            </a:endParaRPr>
          </a:p>
          <a:p>
            <a:pPr marR="0" algn="l" defTabSz="914400" rtl="0" fontAlgn="auto" latinLnBrk="1" hangingPunct="0">
              <a:lnSpc>
                <a:spcPct val="150000"/>
              </a:lnSpc>
              <a:spcBef>
                <a:spcPts val="0"/>
              </a:spcBef>
              <a:spcAft>
                <a:spcPts val="0"/>
              </a:spcAft>
              <a:buClrTx/>
              <a:buSzTx/>
              <a:tabLst/>
            </a:pPr>
            <a:r>
              <a:rPr lang="en-US" sz="1600" dirty="0">
                <a:solidFill>
                  <a:srgbClr val="000000"/>
                </a:solidFill>
              </a:rPr>
              <a:t>*</a:t>
            </a:r>
            <a:r>
              <a:rPr lang="en-US" sz="1600" b="1" dirty="0">
                <a:solidFill>
                  <a:srgbClr val="000000"/>
                </a:solidFill>
              </a:rPr>
              <a:t>Extremely important to create a partnership with teachers and counselors </a:t>
            </a:r>
          </a:p>
          <a:p>
            <a:pPr marR="0" algn="l" defTabSz="914400" rtl="0" fontAlgn="auto" latinLnBrk="1" hangingPunct="0">
              <a:lnSpc>
                <a:spcPct val="150000"/>
              </a:lnSpc>
              <a:spcBef>
                <a:spcPts val="0"/>
              </a:spcBef>
              <a:spcAft>
                <a:spcPts val="0"/>
              </a:spcAft>
              <a:buClrTx/>
              <a:buSzTx/>
              <a:tabLst/>
            </a:pPr>
            <a:r>
              <a:rPr lang="en-US" sz="1600" b="1" dirty="0">
                <a:solidFill>
                  <a:srgbClr val="000000"/>
                </a:solidFill>
              </a:rPr>
              <a:t>(period 9 identifies the counselor)</a:t>
            </a:r>
            <a:endParaRPr kumimoji="0" lang="en-US" sz="1600" b="1" i="0" u="none" strike="noStrike" cap="none" spc="0" normalizeH="0" baseline="0" dirty="0">
              <a:ln>
                <a:noFill/>
              </a:ln>
              <a:solidFill>
                <a:srgbClr val="000000"/>
              </a:solidFill>
              <a:effectLst/>
              <a:uFillTx/>
              <a:sym typeface="Helvetica"/>
            </a:endParaRPr>
          </a:p>
        </p:txBody>
      </p:sp>
      <p:sp>
        <p:nvSpPr>
          <p:cNvPr id="6" name="TextBox 5">
            <a:extLst>
              <a:ext uri="{FF2B5EF4-FFF2-40B4-BE49-F238E27FC236}">
                <a16:creationId xmlns:a16="http://schemas.microsoft.com/office/drawing/2014/main" xmlns="" id="{3E685F20-00F3-4D24-AF97-EC5F788DA5E7}"/>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8" name="Straight Connector 7">
            <a:extLst>
              <a:ext uri="{FF2B5EF4-FFF2-40B4-BE49-F238E27FC236}">
                <a16:creationId xmlns:a16="http://schemas.microsoft.com/office/drawing/2014/main" xmlns="" id="{DEFCD455-A76D-4523-B045-7652563B405D}"/>
              </a:ext>
            </a:extLst>
          </p:cNvPr>
          <p:cNvCxnSpPr/>
          <p:nvPr/>
        </p:nvCxnSpPr>
        <p:spPr>
          <a:xfrm>
            <a:off x="4191000" y="1612223"/>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xmlns="" id="{77E4C977-67CC-4C5F-A247-89CD1C530248}"/>
              </a:ext>
            </a:extLst>
          </p:cNvPr>
          <p:cNvSpPr txBox="1"/>
          <p:nvPr/>
        </p:nvSpPr>
        <p:spPr>
          <a:xfrm>
            <a:off x="4305290" y="1495843"/>
            <a:ext cx="4686310" cy="410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500" b="1" dirty="0">
                <a:solidFill>
                  <a:srgbClr val="000000"/>
                </a:solidFill>
              </a:rPr>
              <a:t>Portal del estudiante</a:t>
            </a:r>
            <a:endParaRPr lang="en-US" sz="1500" b="1" dirty="0">
              <a:solidFill>
                <a:srgbClr val="000000"/>
              </a:solidFill>
            </a:endParaRPr>
          </a:p>
          <a:p>
            <a:pPr marR="0" algn="l" defTabSz="914400" rtl="0" fontAlgn="auto" latinLnBrk="1" hangingPunct="0">
              <a:lnSpc>
                <a:spcPct val="150000"/>
              </a:lnSpc>
              <a:spcBef>
                <a:spcPts val="0"/>
              </a:spcBef>
              <a:spcAft>
                <a:spcPts val="0"/>
              </a:spcAft>
              <a:buClrTx/>
              <a:buSzTx/>
              <a:tabLst/>
            </a:pPr>
            <a:r>
              <a:rPr lang="en-US" sz="1500" dirty="0">
                <a:solidFill>
                  <a:srgbClr val="000000"/>
                </a:solidFill>
              </a:rPr>
              <a:t>   - </a:t>
            </a:r>
            <a:r>
              <a:rPr lang="es-AR" sz="1500" dirty="0">
                <a:solidFill>
                  <a:srgbClr val="000000"/>
                </a:solidFill>
              </a:rPr>
              <a:t>Los horarios estarán disponibles el 17 </a:t>
            </a:r>
          </a:p>
          <a:p>
            <a:pPr marR="0" algn="l" defTabSz="914400" rtl="0" fontAlgn="auto" latinLnBrk="1" hangingPunct="0">
              <a:lnSpc>
                <a:spcPct val="150000"/>
              </a:lnSpc>
              <a:spcBef>
                <a:spcPts val="0"/>
              </a:spcBef>
              <a:spcAft>
                <a:spcPts val="0"/>
              </a:spcAft>
              <a:buClrTx/>
              <a:buSzTx/>
              <a:tabLst/>
            </a:pPr>
            <a:r>
              <a:rPr lang="es-AR" sz="1500" dirty="0">
                <a:solidFill>
                  <a:srgbClr val="000000"/>
                </a:solidFill>
              </a:rPr>
              <a:t>     de agosto</a:t>
            </a:r>
          </a:p>
          <a:p>
            <a:pPr marR="0" algn="l" defTabSz="914400" rtl="0" fontAlgn="auto" latinLnBrk="1" hangingPunct="0">
              <a:lnSpc>
                <a:spcPct val="150000"/>
              </a:lnSpc>
              <a:spcBef>
                <a:spcPts val="0"/>
              </a:spcBef>
              <a:spcAft>
                <a:spcPts val="0"/>
              </a:spcAft>
              <a:buClrTx/>
              <a:buSzTx/>
              <a:tabLst/>
            </a:pPr>
            <a:r>
              <a:rPr lang="en-US" sz="1500" dirty="0">
                <a:solidFill>
                  <a:srgbClr val="000000"/>
                </a:solidFill>
              </a:rPr>
              <a:t>   - </a:t>
            </a:r>
            <a:r>
              <a:rPr lang="es-SV" sz="1500" dirty="0">
                <a:solidFill>
                  <a:srgbClr val="000000"/>
                </a:solidFill>
              </a:rPr>
              <a:t>Cambios en el horario: la forma completada    </a:t>
            </a:r>
          </a:p>
          <a:p>
            <a:pPr marR="0" algn="l" defTabSz="914400" rtl="0" fontAlgn="auto" latinLnBrk="1" hangingPunct="0">
              <a:lnSpc>
                <a:spcPct val="150000"/>
              </a:lnSpc>
              <a:spcBef>
                <a:spcPts val="0"/>
              </a:spcBef>
              <a:spcAft>
                <a:spcPts val="0"/>
              </a:spcAft>
              <a:buClrTx/>
              <a:buSzTx/>
              <a:tabLst/>
            </a:pPr>
            <a:r>
              <a:rPr lang="es-SV" sz="1500" dirty="0">
                <a:solidFill>
                  <a:srgbClr val="000000"/>
                </a:solidFill>
              </a:rPr>
              <a:t>     se entrega al maestro del</a:t>
            </a:r>
          </a:p>
          <a:p>
            <a:pPr marR="0" algn="l" defTabSz="914400" rtl="0" fontAlgn="auto" latinLnBrk="1" hangingPunct="0">
              <a:lnSpc>
                <a:spcPct val="150000"/>
              </a:lnSpc>
              <a:spcBef>
                <a:spcPts val="0"/>
              </a:spcBef>
              <a:spcAft>
                <a:spcPts val="0"/>
              </a:spcAft>
              <a:buClrTx/>
              <a:buSzTx/>
              <a:tabLst/>
            </a:pPr>
            <a:r>
              <a:rPr lang="es-SV" sz="1500" dirty="0">
                <a:solidFill>
                  <a:srgbClr val="000000"/>
                </a:solidFill>
              </a:rPr>
              <a:t>     primer periodo. </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US" sz="1500" b="1" dirty="0">
                <a:solidFill>
                  <a:srgbClr val="000000"/>
                </a:solidFill>
              </a:rPr>
              <a:t>Problemas o información sobre el portal de los padres</a:t>
            </a:r>
          </a:p>
          <a:p>
            <a:pPr marR="0" algn="l" defTabSz="914400" rtl="0" fontAlgn="auto" latinLnBrk="1" hangingPunct="0">
              <a:lnSpc>
                <a:spcPct val="150000"/>
              </a:lnSpc>
              <a:spcBef>
                <a:spcPts val="0"/>
              </a:spcBef>
              <a:spcAft>
                <a:spcPts val="0"/>
              </a:spcAft>
              <a:buClrTx/>
              <a:buSzTx/>
              <a:tabLst/>
            </a:pPr>
            <a:r>
              <a:rPr lang="es-US" sz="1500" dirty="0">
                <a:solidFill>
                  <a:srgbClr val="000000"/>
                </a:solidFill>
              </a:rPr>
              <a:t>   - Por favor, visite el salón 144</a:t>
            </a:r>
          </a:p>
          <a:p>
            <a:pPr marR="0" algn="l" defTabSz="914400" rtl="0" fontAlgn="auto" latinLnBrk="1" hangingPunct="0">
              <a:lnSpc>
                <a:spcPct val="150000"/>
              </a:lnSpc>
              <a:spcBef>
                <a:spcPts val="0"/>
              </a:spcBef>
              <a:spcAft>
                <a:spcPts val="0"/>
              </a:spcAft>
              <a:buClrTx/>
              <a:buSzTx/>
              <a:tabLst/>
            </a:pPr>
            <a:r>
              <a:rPr lang="es-US" sz="1500" dirty="0">
                <a:solidFill>
                  <a:srgbClr val="000000"/>
                </a:solidFill>
              </a:rPr>
              <a:t>*</a:t>
            </a:r>
            <a:r>
              <a:rPr lang="es-US" sz="1200" b="1" dirty="0">
                <a:solidFill>
                  <a:srgbClr val="000000"/>
                </a:solidFill>
              </a:rPr>
              <a:t>Es extremadamente importante crear un vínculo con los        maestros y consejeros. </a:t>
            </a:r>
          </a:p>
          <a:p>
            <a:pPr marR="0" algn="l" defTabSz="914400" rtl="0" fontAlgn="auto" latinLnBrk="1" hangingPunct="0">
              <a:lnSpc>
                <a:spcPct val="150000"/>
              </a:lnSpc>
              <a:spcBef>
                <a:spcPts val="0"/>
              </a:spcBef>
              <a:spcAft>
                <a:spcPts val="0"/>
              </a:spcAft>
              <a:buClrTx/>
              <a:buSzTx/>
              <a:tabLst/>
            </a:pPr>
            <a:r>
              <a:rPr lang="es-US" sz="1200" b="1" dirty="0">
                <a:solidFill>
                  <a:srgbClr val="000000"/>
                </a:solidFill>
              </a:rPr>
              <a:t>(periodo 9 identifica quién es el consejero)</a:t>
            </a:r>
          </a:p>
        </p:txBody>
      </p:sp>
    </p:spTree>
    <p:extLst>
      <p:ext uri="{BB962C8B-B14F-4D97-AF65-F5344CB8AC3E}">
        <p14:creationId xmlns:p14="http://schemas.microsoft.com/office/powerpoint/2010/main" val="14762227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7C30F5E-C75F-470F-BBCF-0F0DDA309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Shape 20"/>
          <p:cNvSpPr>
            <a:spLocks noGrp="1"/>
          </p:cNvSpPr>
          <p:nvPr>
            <p:ph type="title" idx="4294967295"/>
          </p:nvPr>
        </p:nvSpPr>
        <p:spPr>
          <a:xfrm>
            <a:off x="838205" y="228601"/>
            <a:ext cx="6248391" cy="76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defRPr>
                <a:solidFill>
                  <a:srgbClr val="9A403E"/>
                </a:solidFill>
                <a:latin typeface="Tempus Sans ITC"/>
                <a:ea typeface="Tempus Sans ITC"/>
                <a:cs typeface="Tempus Sans ITC"/>
                <a:sym typeface="Tempus Sans ITC"/>
              </a:defRPr>
            </a:lvl1pPr>
          </a:lstStyle>
          <a:p>
            <a:pPr lvl="0">
              <a:defRPr sz="1800">
                <a:solidFill>
                  <a:srgbClr val="000000"/>
                </a:solidFill>
              </a:defRPr>
            </a:pPr>
            <a:r>
              <a:rPr sz="3200" dirty="0">
                <a:solidFill>
                  <a:schemeClr val="tx1">
                    <a:lumMod val="85000"/>
                    <a:lumOff val="15000"/>
                  </a:schemeClr>
                </a:solidFill>
                <a:latin typeface="Sunshine" panose="02000500000000000000" pitchFamily="2" charset="0"/>
              </a:rPr>
              <a:t>Academy Completion</a:t>
            </a:r>
            <a:r>
              <a:rPr lang="en-US" sz="3200" dirty="0">
                <a:solidFill>
                  <a:schemeClr val="tx1">
                    <a:lumMod val="85000"/>
                    <a:lumOff val="15000"/>
                  </a:schemeClr>
                </a:solidFill>
                <a:latin typeface="Sunshine" panose="02000500000000000000" pitchFamily="2" charset="0"/>
              </a:rPr>
              <a:t/>
            </a:r>
            <a:br>
              <a:rPr lang="en-US" sz="3200" dirty="0">
                <a:solidFill>
                  <a:schemeClr val="tx1">
                    <a:lumMod val="85000"/>
                    <a:lumOff val="15000"/>
                  </a:schemeClr>
                </a:solidFill>
                <a:latin typeface="Sunshine" panose="02000500000000000000" pitchFamily="2" charset="0"/>
              </a:rPr>
            </a:br>
            <a:r>
              <a:rPr lang="es-GT" sz="3200" dirty="0">
                <a:solidFill>
                  <a:schemeClr val="tx1">
                    <a:lumMod val="85000"/>
                    <a:lumOff val="15000"/>
                  </a:schemeClr>
                </a:solidFill>
                <a:latin typeface="Sunshine" panose="02000500000000000000" pitchFamily="2" charset="0"/>
              </a:rPr>
              <a:t>Completar la academia</a:t>
            </a:r>
            <a:endParaRPr sz="3200" dirty="0">
              <a:solidFill>
                <a:schemeClr val="tx1">
                  <a:lumMod val="85000"/>
                  <a:lumOff val="15000"/>
                </a:schemeClr>
              </a:solidFill>
              <a:latin typeface="Sunshine" panose="02000500000000000000" pitchFamily="2" charset="0"/>
            </a:endParaRPr>
          </a:p>
        </p:txBody>
      </p:sp>
      <p:sp>
        <p:nvSpPr>
          <p:cNvPr id="21" name="Shape 21"/>
          <p:cNvSpPr>
            <a:spLocks noGrp="1"/>
          </p:cNvSpPr>
          <p:nvPr>
            <p:ph type="body" idx="4294967295"/>
          </p:nvPr>
        </p:nvSpPr>
        <p:spPr>
          <a:xfrm>
            <a:off x="265470" y="1371601"/>
            <a:ext cx="3733800" cy="457199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0" lvl="1" indent="210311" algn="l" defTabSz="841247">
              <a:spcBef>
                <a:spcPts val="600"/>
              </a:spcBef>
              <a:buSzTx/>
              <a:buFontTx/>
              <a:buNone/>
              <a:defRPr sz="1800"/>
            </a:pPr>
            <a:r>
              <a:rPr lang="en-US" sz="1400" dirty="0">
                <a:latin typeface="+mn-lt"/>
              </a:rPr>
              <a:t>To earn an Academy Completion with </a:t>
            </a:r>
            <a:r>
              <a:rPr lang="en-US" sz="1400" b="1" dirty="0">
                <a:latin typeface="+mn-lt"/>
              </a:rPr>
              <a:t>Distinction designation</a:t>
            </a:r>
            <a:r>
              <a:rPr lang="en-US" sz="1400" dirty="0">
                <a:latin typeface="+mn-lt"/>
              </a:rPr>
              <a:t>, a student must: </a:t>
            </a:r>
          </a:p>
          <a:p>
            <a:pPr marL="0" lvl="1" indent="210311" algn="l" defTabSz="841247">
              <a:spcBef>
                <a:spcPts val="600"/>
              </a:spcBef>
              <a:buSzTx/>
              <a:buFontTx/>
              <a:buNone/>
              <a:defRPr sz="1800"/>
            </a:pPr>
            <a:r>
              <a:rPr lang="en-US" sz="1400" dirty="0">
                <a:latin typeface="+mn-lt"/>
              </a:rPr>
              <a:t>•	Complete all State of Florida   </a:t>
            </a:r>
          </a:p>
          <a:p>
            <a:pPr marL="0" lvl="1" indent="210311" algn="l" defTabSz="841247">
              <a:spcBef>
                <a:spcPts val="600"/>
              </a:spcBef>
              <a:buSzTx/>
              <a:buFontTx/>
              <a:buNone/>
              <a:defRPr sz="1800"/>
            </a:pPr>
            <a:r>
              <a:rPr lang="en-US" sz="1400" dirty="0">
                <a:latin typeface="+mn-lt"/>
              </a:rPr>
              <a:t>            graduation requirements </a:t>
            </a:r>
          </a:p>
          <a:p>
            <a:pPr marL="0" lvl="1" indent="210311" algn="l" defTabSz="841247">
              <a:spcBef>
                <a:spcPts val="600"/>
              </a:spcBef>
              <a:buSzTx/>
              <a:buFontTx/>
              <a:buNone/>
              <a:defRPr sz="1800"/>
            </a:pPr>
            <a:r>
              <a:rPr lang="en-US" sz="1400" dirty="0">
                <a:latin typeface="+mn-lt"/>
              </a:rPr>
              <a:t>•	Complete all required courses </a:t>
            </a:r>
          </a:p>
          <a:p>
            <a:pPr marL="0" lvl="1" indent="210311" algn="l" defTabSz="841247">
              <a:spcBef>
                <a:spcPts val="600"/>
              </a:spcBef>
              <a:buSzTx/>
              <a:buFontTx/>
              <a:buNone/>
              <a:defRPr sz="1800"/>
            </a:pPr>
            <a:r>
              <a:rPr lang="en-US" sz="1400" dirty="0">
                <a:latin typeface="+mn-lt"/>
              </a:rPr>
              <a:t>            in a recognized academy major </a:t>
            </a:r>
          </a:p>
          <a:p>
            <a:pPr marL="0" lvl="1" indent="210311" algn="l" defTabSz="841247">
              <a:spcBef>
                <a:spcPts val="600"/>
              </a:spcBef>
              <a:buSzTx/>
              <a:buFontTx/>
              <a:buNone/>
              <a:defRPr sz="1800"/>
            </a:pPr>
            <a:r>
              <a:rPr lang="en-US" sz="1400" dirty="0">
                <a:latin typeface="+mn-lt"/>
              </a:rPr>
              <a:t>•	Complete a minimum of 100 </a:t>
            </a:r>
          </a:p>
          <a:p>
            <a:pPr marL="0" lvl="1" indent="210311" algn="l" defTabSz="841247">
              <a:spcBef>
                <a:spcPts val="600"/>
              </a:spcBef>
              <a:buSzTx/>
              <a:buFontTx/>
              <a:buNone/>
              <a:defRPr sz="1800"/>
            </a:pPr>
            <a:r>
              <a:rPr lang="en-US" sz="1400" dirty="0">
                <a:latin typeface="+mn-lt"/>
              </a:rPr>
              <a:t>            hours of community service </a:t>
            </a:r>
          </a:p>
          <a:p>
            <a:pPr marL="0" lvl="1" indent="210311" algn="l" defTabSz="841247">
              <a:spcBef>
                <a:spcPts val="600"/>
              </a:spcBef>
              <a:buSzTx/>
              <a:buFontTx/>
              <a:buNone/>
              <a:defRPr sz="1800"/>
            </a:pPr>
            <a:r>
              <a:rPr lang="en-US" sz="1400" dirty="0">
                <a:latin typeface="+mn-lt"/>
              </a:rPr>
              <a:t>•	Earn a minimum cumulative </a:t>
            </a:r>
          </a:p>
          <a:p>
            <a:pPr marL="0" lvl="1" indent="210311" algn="l" defTabSz="841247">
              <a:spcBef>
                <a:spcPts val="600"/>
              </a:spcBef>
              <a:buSzTx/>
              <a:buFontTx/>
              <a:buNone/>
              <a:defRPr sz="1800"/>
            </a:pPr>
            <a:r>
              <a:rPr lang="en-US" sz="1400" dirty="0">
                <a:latin typeface="+mn-lt"/>
              </a:rPr>
              <a:t>            weighted grade point average </a:t>
            </a:r>
          </a:p>
          <a:p>
            <a:pPr marL="0" lvl="1" indent="210311" algn="l" defTabSz="841247">
              <a:spcBef>
                <a:spcPts val="600"/>
              </a:spcBef>
              <a:buSzTx/>
              <a:buFontTx/>
              <a:buNone/>
              <a:defRPr sz="1800"/>
            </a:pPr>
            <a:r>
              <a:rPr lang="en-US" sz="1400" dirty="0">
                <a:latin typeface="+mn-lt"/>
              </a:rPr>
              <a:t>            of 3.0 </a:t>
            </a:r>
          </a:p>
          <a:p>
            <a:pPr marL="0" lvl="1" indent="210311" algn="l" defTabSz="841247">
              <a:spcBef>
                <a:spcPts val="600"/>
              </a:spcBef>
              <a:buSzTx/>
              <a:buFontTx/>
              <a:buNone/>
              <a:defRPr sz="1800"/>
            </a:pPr>
            <a:r>
              <a:rPr lang="en-US" sz="1400" dirty="0">
                <a:latin typeface="+mn-lt"/>
              </a:rPr>
              <a:t>•	Earn a minimum un-weighted grade </a:t>
            </a:r>
          </a:p>
          <a:p>
            <a:pPr marL="0" lvl="1" indent="210311" algn="l" defTabSz="841247">
              <a:spcBef>
                <a:spcPts val="600"/>
              </a:spcBef>
              <a:buSzTx/>
              <a:buFontTx/>
              <a:buNone/>
              <a:defRPr sz="1800"/>
            </a:pPr>
            <a:r>
              <a:rPr lang="en-US" sz="1400" dirty="0">
                <a:latin typeface="+mn-lt"/>
              </a:rPr>
              <a:t>             point average of 3.5 in their </a:t>
            </a:r>
          </a:p>
          <a:p>
            <a:pPr marL="0" lvl="1" indent="210311" algn="l" defTabSz="841247">
              <a:spcBef>
                <a:spcPts val="600"/>
              </a:spcBef>
              <a:buSzTx/>
              <a:buFontTx/>
              <a:buNone/>
              <a:defRPr sz="1800"/>
            </a:pPr>
            <a:r>
              <a:rPr lang="en-US" sz="1400" dirty="0">
                <a:latin typeface="+mn-lt"/>
              </a:rPr>
              <a:t>             academy major AND a minimum of </a:t>
            </a:r>
          </a:p>
          <a:p>
            <a:pPr marL="0" lvl="1" indent="210311" algn="l" defTabSz="841247">
              <a:spcBef>
                <a:spcPts val="600"/>
              </a:spcBef>
              <a:buSzTx/>
              <a:buFontTx/>
              <a:buNone/>
              <a:defRPr sz="1800"/>
            </a:pPr>
            <a:r>
              <a:rPr lang="en-US" sz="1400" dirty="0">
                <a:latin typeface="+mn-lt"/>
              </a:rPr>
              <a:t>             one industry certification </a:t>
            </a:r>
          </a:p>
          <a:p>
            <a:pPr marL="0" lvl="1" indent="210311" algn="ctr" defTabSz="841247">
              <a:spcBef>
                <a:spcPts val="600"/>
              </a:spcBef>
              <a:buSzTx/>
              <a:buFontTx/>
              <a:buNone/>
              <a:defRPr sz="1800"/>
            </a:pPr>
            <a:endParaRPr sz="1400" dirty="0">
              <a:latin typeface="+mn-lt"/>
            </a:endParaRPr>
          </a:p>
        </p:txBody>
      </p:sp>
      <p:sp>
        <p:nvSpPr>
          <p:cNvPr id="6" name="TextBox 5">
            <a:extLst>
              <a:ext uri="{FF2B5EF4-FFF2-40B4-BE49-F238E27FC236}">
                <a16:creationId xmlns:a16="http://schemas.microsoft.com/office/drawing/2014/main" xmlns="" id="{71EC5839-E236-44F0-A85A-E91BB3D3B74D}"/>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AFA2746E-A744-452D-81D7-9AED6CEE3C03}"/>
              </a:ext>
            </a:extLst>
          </p:cNvPr>
          <p:cNvCxnSpPr>
            <a:cxnSpLocks/>
          </p:cNvCxnSpPr>
          <p:nvPr/>
        </p:nvCxnSpPr>
        <p:spPr>
          <a:xfrm>
            <a:off x="4114800" y="1219201"/>
            <a:ext cx="0" cy="45720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21">
            <a:extLst>
              <a:ext uri="{FF2B5EF4-FFF2-40B4-BE49-F238E27FC236}">
                <a16:creationId xmlns:a16="http://schemas.microsoft.com/office/drawing/2014/main" xmlns="" id="{0FC87F21-F0C8-490A-A70B-E160EE565840}"/>
              </a:ext>
            </a:extLst>
          </p:cNvPr>
          <p:cNvSpPr txBox="1">
            <a:spLocks/>
          </p:cNvSpPr>
          <p:nvPr/>
        </p:nvSpPr>
        <p:spPr>
          <a:xfrm>
            <a:off x="4264740" y="1828800"/>
            <a:ext cx="4744774" cy="388619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0" indent="0">
              <a:lnSpc>
                <a:spcPct val="90000"/>
              </a:lnSpc>
              <a:buFont typeface="Arial"/>
              <a:buNone/>
              <a:defRPr/>
            </a:pPr>
            <a:r>
              <a:rPr lang="es-ES" sz="1400" dirty="0">
                <a:latin typeface="+mn-lt"/>
              </a:rPr>
              <a:t>Para terminar la academia con una distinción meritoria, el estudiante debe:</a:t>
            </a:r>
          </a:p>
          <a:p>
            <a:pPr>
              <a:lnSpc>
                <a:spcPct val="90000"/>
              </a:lnSpc>
              <a:buFont typeface="Arial" panose="020B0604020202020204" pitchFamily="34" charset="0"/>
              <a:buChar char="•"/>
              <a:defRPr/>
            </a:pPr>
            <a:r>
              <a:rPr lang="es-ES" sz="1400" dirty="0">
                <a:latin typeface="+mn-lt"/>
              </a:rPr>
              <a:t>Completar todos los requisitos de graduación del estado de la Florida.</a:t>
            </a:r>
          </a:p>
          <a:p>
            <a:pPr>
              <a:lnSpc>
                <a:spcPct val="90000"/>
              </a:lnSpc>
              <a:buFont typeface="Arial" panose="020B0604020202020204" pitchFamily="34" charset="0"/>
              <a:buChar char="•"/>
              <a:defRPr/>
            </a:pPr>
            <a:r>
              <a:rPr lang="es-ES" sz="1400" dirty="0">
                <a:latin typeface="+mn-lt"/>
              </a:rPr>
              <a:t>Completar todos los cursos requeridos por la academia.</a:t>
            </a:r>
          </a:p>
          <a:p>
            <a:pPr>
              <a:lnSpc>
                <a:spcPct val="90000"/>
              </a:lnSpc>
              <a:buFont typeface="Arial" panose="020B0604020202020204" pitchFamily="34" charset="0"/>
              <a:buChar char="•"/>
              <a:defRPr/>
            </a:pPr>
            <a:r>
              <a:rPr lang="es-ES" sz="1400" dirty="0">
                <a:latin typeface="+mn-lt"/>
              </a:rPr>
              <a:t>Los estudiantes deben completar 100 horas de servicio comunitario.</a:t>
            </a:r>
          </a:p>
          <a:p>
            <a:pPr>
              <a:lnSpc>
                <a:spcPct val="90000"/>
              </a:lnSpc>
              <a:buFont typeface="Arial" panose="020B0604020202020204" pitchFamily="34" charset="0"/>
              <a:buChar char="•"/>
              <a:defRPr/>
            </a:pPr>
            <a:r>
              <a:rPr lang="es-ES" sz="1400" dirty="0">
                <a:latin typeface="+mn-lt"/>
              </a:rPr>
              <a:t>Los estudiantes deben mantener sus notas en un promedio mínimo ponderado de 3,0.</a:t>
            </a:r>
          </a:p>
          <a:p>
            <a:pPr>
              <a:lnSpc>
                <a:spcPct val="90000"/>
              </a:lnSpc>
              <a:buFont typeface="Arial" panose="020B0604020202020204" pitchFamily="34" charset="0"/>
              <a:buChar char="•"/>
              <a:defRPr/>
            </a:pPr>
            <a:r>
              <a:rPr lang="es-ES" sz="1400" dirty="0">
                <a:latin typeface="+mn-lt"/>
              </a:rPr>
              <a:t>Los estudiantes deben mantener un promedio mínimo no ponderado de 3,5 en su academia y al menos una certificación de alguna industria.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799621F-06D5-4DA6-B827-C1C09537C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1" y="152400"/>
            <a:ext cx="7315199" cy="16312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rPr>
              <a:t>Opportunities for Acceleration</a:t>
            </a:r>
          </a:p>
          <a:p>
            <a:pPr algn="ctr" rtl="0" latinLnBrk="1" hangingPunct="0"/>
            <a:r>
              <a:rPr lang="es-DO" sz="3200" dirty="0">
                <a:solidFill>
                  <a:schemeClr val="tx1">
                    <a:lumMod val="85000"/>
                    <a:lumOff val="15000"/>
                  </a:schemeClr>
                </a:solidFill>
                <a:latin typeface="Sunshine" panose="02000500000000000000" pitchFamily="2" charset="0"/>
              </a:rPr>
              <a:t>Oportunidades para el avance educativo</a:t>
            </a:r>
          </a:p>
          <a:p>
            <a:pPr marL="0" marR="0" indent="0" algn="ctr" defTabSz="9144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endParaRPr>
          </a:p>
        </p:txBody>
      </p:sp>
      <p:sp>
        <p:nvSpPr>
          <p:cNvPr id="3" name="TextBox 2"/>
          <p:cNvSpPr txBox="1"/>
          <p:nvPr/>
        </p:nvSpPr>
        <p:spPr>
          <a:xfrm>
            <a:off x="228600" y="1752600"/>
            <a:ext cx="4038600" cy="19389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sym typeface="Helvetica"/>
              </a:rPr>
              <a:t>AP</a:t>
            </a:r>
            <a:r>
              <a:rPr kumimoji="0" lang="en-US" sz="2000" b="0" i="0" u="none" strike="noStrike" cap="none" spc="0" normalizeH="0" dirty="0">
                <a:ln>
                  <a:noFill/>
                </a:ln>
                <a:solidFill>
                  <a:srgbClr val="000000"/>
                </a:solidFill>
                <a:effectLst/>
                <a:uFillTx/>
                <a:sym typeface="Helvetica"/>
              </a:rPr>
              <a:t> – Advance Placement</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2000" baseline="0" dirty="0">
                <a:solidFill>
                  <a:srgbClr val="000000"/>
                </a:solidFill>
              </a:rPr>
              <a:t>IB</a:t>
            </a:r>
            <a:r>
              <a:rPr lang="en-US" sz="2000" dirty="0">
                <a:solidFill>
                  <a:srgbClr val="000000"/>
                </a:solidFill>
              </a:rPr>
              <a:t> – International Baccalaureate</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sym typeface="Helvetica"/>
              </a:rPr>
              <a:t>DE</a:t>
            </a:r>
            <a:r>
              <a:rPr kumimoji="0" lang="en-US" sz="2000" b="0" i="0" u="none" strike="noStrike" cap="none" spc="0" normalizeH="0" dirty="0">
                <a:ln>
                  <a:noFill/>
                </a:ln>
                <a:solidFill>
                  <a:srgbClr val="000000"/>
                </a:solidFill>
                <a:effectLst/>
                <a:uFillTx/>
                <a:sym typeface="Helvetica"/>
              </a:rPr>
              <a:t> – Dual Enrollment</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2000" baseline="0" dirty="0">
                <a:solidFill>
                  <a:srgbClr val="000000"/>
                </a:solidFill>
              </a:rPr>
              <a:t>Industry Certification </a:t>
            </a:r>
            <a:endParaRPr kumimoji="0" lang="en-US" sz="2000" b="0" i="0" u="none" strike="noStrike" cap="none" spc="0" normalizeH="0" baseline="0" dirty="0">
              <a:ln>
                <a:noFill/>
              </a:ln>
              <a:solidFill>
                <a:srgbClr val="000000"/>
              </a:solidFill>
              <a:effectLst/>
              <a:uFillTx/>
              <a:sym typeface="Helvetica"/>
            </a:endParaRPr>
          </a:p>
        </p:txBody>
      </p:sp>
      <p:sp>
        <p:nvSpPr>
          <p:cNvPr id="6" name="TextBox 5">
            <a:extLst>
              <a:ext uri="{FF2B5EF4-FFF2-40B4-BE49-F238E27FC236}">
                <a16:creationId xmlns:a16="http://schemas.microsoft.com/office/drawing/2014/main" xmlns="" id="{17BE04A8-00E9-4405-9C71-578966E65BC3}"/>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8" name="Straight Connector 7">
            <a:extLst>
              <a:ext uri="{FF2B5EF4-FFF2-40B4-BE49-F238E27FC236}">
                <a16:creationId xmlns:a16="http://schemas.microsoft.com/office/drawing/2014/main" xmlns="" id="{A0568DAF-BF80-40AD-908F-694CD130ECAE}"/>
              </a:ext>
            </a:extLst>
          </p:cNvPr>
          <p:cNvCxnSpPr/>
          <p:nvPr/>
        </p:nvCxnSpPr>
        <p:spPr>
          <a:xfrm>
            <a:off x="4343400" y="15240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xmlns="" id="{9B83BA53-3159-4224-BCDD-22D3545E3DCF}"/>
              </a:ext>
            </a:extLst>
          </p:cNvPr>
          <p:cNvSpPr txBox="1"/>
          <p:nvPr/>
        </p:nvSpPr>
        <p:spPr>
          <a:xfrm>
            <a:off x="4616824" y="1676400"/>
            <a:ext cx="4454236" cy="19389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sym typeface="Helvetica"/>
              </a:rPr>
              <a:t>AP</a:t>
            </a:r>
            <a:r>
              <a:rPr kumimoji="0" lang="en-US" sz="2000" b="0" i="0" u="none" strike="noStrike" cap="none" spc="0" normalizeH="0" dirty="0">
                <a:ln>
                  <a:noFill/>
                </a:ln>
                <a:solidFill>
                  <a:srgbClr val="000000"/>
                </a:solidFill>
                <a:effectLst/>
                <a:uFillTx/>
                <a:sym typeface="Helvetica"/>
              </a:rPr>
              <a:t> – </a:t>
            </a:r>
            <a:r>
              <a:rPr kumimoji="0" lang="es-HN" sz="2000" b="0" i="0" u="none" strike="noStrike" cap="none" spc="0" normalizeH="0" dirty="0">
                <a:ln>
                  <a:noFill/>
                </a:ln>
                <a:solidFill>
                  <a:srgbClr val="000000"/>
                </a:solidFill>
                <a:effectLst/>
                <a:uFillTx/>
                <a:sym typeface="Helvetica"/>
              </a:rPr>
              <a:t>Clases avanzadas</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2000" baseline="0" dirty="0">
                <a:solidFill>
                  <a:srgbClr val="000000"/>
                </a:solidFill>
              </a:rPr>
              <a:t>IB</a:t>
            </a:r>
            <a:r>
              <a:rPr lang="en-US" sz="2000" dirty="0">
                <a:solidFill>
                  <a:srgbClr val="000000"/>
                </a:solidFill>
              </a:rPr>
              <a:t> – </a:t>
            </a:r>
            <a:r>
              <a:rPr lang="x-none" sz="2000" dirty="0">
                <a:solidFill>
                  <a:srgbClr val="000000"/>
                </a:solidFill>
              </a:rPr>
              <a:t>Bachillerato Internacional</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sym typeface="Helvetica"/>
              </a:rPr>
              <a:t>DE</a:t>
            </a:r>
            <a:r>
              <a:rPr kumimoji="0" lang="en-US" sz="2000" b="0" i="0" u="none" strike="noStrike" cap="none" spc="0" normalizeH="0" dirty="0">
                <a:ln>
                  <a:noFill/>
                </a:ln>
                <a:solidFill>
                  <a:srgbClr val="000000"/>
                </a:solidFill>
                <a:effectLst/>
                <a:uFillTx/>
                <a:sym typeface="Helvetica"/>
              </a:rPr>
              <a:t> – </a:t>
            </a:r>
            <a:r>
              <a:rPr lang="es-UY" sz="2000" dirty="0">
                <a:solidFill>
                  <a:srgbClr val="000000"/>
                </a:solidFill>
              </a:rPr>
              <a:t>Inscripción doble</a:t>
            </a:r>
            <a:endParaRPr kumimoji="0" lang="es-UY" sz="2000" b="0" i="0" u="none" strike="noStrike" cap="none" spc="0" normalizeH="0" dirty="0">
              <a:ln>
                <a:noFill/>
              </a:ln>
              <a:solidFill>
                <a:srgbClr val="000000"/>
              </a:solidFill>
              <a:effectLst/>
              <a:uFillTx/>
              <a:sym typeface="Helvetica"/>
            </a:endParaRP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UY" sz="2000" baseline="0" dirty="0">
                <a:solidFill>
                  <a:srgbClr val="000000"/>
                </a:solidFill>
              </a:rPr>
              <a:t>Certificaciones en varias industrias</a:t>
            </a:r>
            <a:endParaRPr kumimoji="0" lang="es-UY" sz="2000" b="0"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25746694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28F89A1-150A-4510-8C59-26B7B74CE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hape 11"/>
          <p:cNvSpPr txBox="1">
            <a:spLocks/>
          </p:cNvSpPr>
          <p:nvPr/>
        </p:nvSpPr>
        <p:spPr>
          <a:xfrm>
            <a:off x="990600" y="2209800"/>
            <a:ext cx="7315200" cy="17324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defTabSz="685800">
              <a:defRPr sz="1800"/>
            </a:pPr>
            <a:r>
              <a:rPr lang="en-US" sz="6600" dirty="0">
                <a:solidFill>
                  <a:schemeClr val="tx1">
                    <a:lumMod val="85000"/>
                    <a:lumOff val="15000"/>
                  </a:schemeClr>
                </a:solidFill>
                <a:latin typeface="Sunshine" panose="02000500000000000000" pitchFamily="2" charset="0"/>
                <a:ea typeface="Tempus Sans ITC"/>
                <a:cs typeface="Tempus Sans ITC"/>
                <a:sym typeface="Tempus Sans ITC"/>
              </a:rPr>
              <a:t>Samuel Louis</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AP of Dash &amp; Info. Technology</a:t>
            </a:r>
            <a:endParaRPr lang="en-US" sz="6600" dirty="0">
              <a:solidFill>
                <a:schemeClr val="tx1">
                  <a:lumMod val="85000"/>
                  <a:lumOff val="15000"/>
                </a:schemeClr>
              </a:solidFill>
              <a:latin typeface="Sunshine" panose="02000500000000000000" pitchFamily="2" charset="0"/>
              <a:ea typeface="Tempus Sans ITC"/>
              <a:cs typeface="Tempus Sans ITC"/>
              <a:sym typeface="Tempus Sans ITC"/>
            </a:endParaRPr>
          </a:p>
        </p:txBody>
      </p:sp>
      <p:sp>
        <p:nvSpPr>
          <p:cNvPr id="6" name="TextBox 5">
            <a:extLst>
              <a:ext uri="{FF2B5EF4-FFF2-40B4-BE49-F238E27FC236}">
                <a16:creationId xmlns:a16="http://schemas.microsoft.com/office/drawing/2014/main" xmlns="" id="{7D821096-E122-4777-95B4-983F3AB1D60F}"/>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1646322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D58342-918A-4C93-A046-D45EEC821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Shape 27"/>
          <p:cNvSpPr>
            <a:spLocks noGrp="1"/>
          </p:cNvSpPr>
          <p:nvPr>
            <p:ph type="title" idx="4294967295"/>
          </p:nvPr>
        </p:nvSpPr>
        <p:spPr>
          <a:xfrm>
            <a:off x="76200" y="123265"/>
            <a:ext cx="7571516" cy="68905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defTabSz="896111">
              <a:defRPr sz="3800">
                <a:solidFill>
                  <a:srgbClr val="9A403E"/>
                </a:solidFill>
                <a:latin typeface="Tempus Sans ITC"/>
                <a:ea typeface="Tempus Sans ITC"/>
                <a:cs typeface="Tempus Sans ITC"/>
                <a:sym typeface="Tempus Sans ITC"/>
              </a:defRPr>
            </a:lvl1pPr>
          </a:lstStyle>
          <a:p>
            <a:pPr lvl="0">
              <a:defRPr sz="1800">
                <a:solidFill>
                  <a:srgbClr val="000000"/>
                </a:solidFill>
              </a:defRPr>
            </a:pPr>
            <a:r>
              <a:rPr sz="3000" dirty="0">
                <a:solidFill>
                  <a:schemeClr val="tx1">
                    <a:lumMod val="85000"/>
                    <a:lumOff val="15000"/>
                  </a:schemeClr>
                </a:solidFill>
                <a:latin typeface="Sunshine" panose="02000500000000000000" pitchFamily="2" charset="0"/>
              </a:rPr>
              <a:t>Attendance Policy</a:t>
            </a:r>
            <a:r>
              <a:rPr lang="en-US" sz="3000" dirty="0">
                <a:solidFill>
                  <a:schemeClr val="tx1">
                    <a:lumMod val="85000"/>
                    <a:lumOff val="15000"/>
                  </a:schemeClr>
                </a:solidFill>
                <a:latin typeface="Sunshine" panose="02000500000000000000" pitchFamily="2" charset="0"/>
              </a:rPr>
              <a:t> /</a:t>
            </a:r>
            <a:r>
              <a:rPr lang="es-CO" sz="3000" dirty="0">
                <a:solidFill>
                  <a:schemeClr val="tx1">
                    <a:lumMod val="85000"/>
                    <a:lumOff val="15000"/>
                  </a:schemeClr>
                </a:solidFill>
                <a:latin typeface="Sunshine" panose="02000500000000000000" pitchFamily="2" charset="0"/>
              </a:rPr>
              <a:t>Normas para las tardanzas</a:t>
            </a:r>
            <a:endParaRPr sz="3000" dirty="0">
              <a:solidFill>
                <a:schemeClr val="tx1">
                  <a:lumMod val="85000"/>
                  <a:lumOff val="15000"/>
                </a:schemeClr>
              </a:solidFill>
              <a:latin typeface="Sunshine" panose="02000500000000000000" pitchFamily="2" charset="0"/>
            </a:endParaRPr>
          </a:p>
        </p:txBody>
      </p:sp>
      <p:sp>
        <p:nvSpPr>
          <p:cNvPr id="28" name="Shape 28"/>
          <p:cNvSpPr>
            <a:spLocks noGrp="1"/>
          </p:cNvSpPr>
          <p:nvPr>
            <p:ph type="body" idx="4294967295"/>
          </p:nvPr>
        </p:nvSpPr>
        <p:spPr>
          <a:xfrm>
            <a:off x="152400" y="1066799"/>
            <a:ext cx="3962400" cy="5604013"/>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p>
            <a:pPr lvl="0" algn="l">
              <a:lnSpc>
                <a:spcPct val="80000"/>
              </a:lnSpc>
              <a:spcBef>
                <a:spcPts val="500"/>
              </a:spcBef>
              <a:buSzTx/>
              <a:buNone/>
              <a:defRPr sz="1800"/>
            </a:pPr>
            <a:r>
              <a:rPr sz="1800" dirty="0">
                <a:solidFill>
                  <a:srgbClr val="FF0000"/>
                </a:solidFill>
                <a:latin typeface="G.I. Incognito" pitchFamily="2" charset="0"/>
              </a:rPr>
              <a:t>Students are expected to be in attendance</a:t>
            </a:r>
            <a:r>
              <a:rPr lang="en-US" sz="1800" dirty="0">
                <a:solidFill>
                  <a:srgbClr val="FF0000"/>
                </a:solidFill>
                <a:latin typeface="G.I. Incognito" pitchFamily="2" charset="0"/>
              </a:rPr>
              <a:t> </a:t>
            </a:r>
          </a:p>
          <a:p>
            <a:pPr lvl="0" algn="l">
              <a:lnSpc>
                <a:spcPct val="80000"/>
              </a:lnSpc>
              <a:spcBef>
                <a:spcPts val="500"/>
              </a:spcBef>
              <a:buSzTx/>
              <a:buNone/>
              <a:defRPr sz="1800"/>
            </a:pPr>
            <a:r>
              <a:rPr sz="1800" dirty="0">
                <a:solidFill>
                  <a:srgbClr val="FF0000"/>
                </a:solidFill>
                <a:latin typeface="G.I. Incognito" pitchFamily="2" charset="0"/>
              </a:rPr>
              <a:t>every day.</a:t>
            </a:r>
            <a:endParaRPr lang="en-US" sz="1800" dirty="0">
              <a:solidFill>
                <a:srgbClr val="FF0000"/>
              </a:solidFill>
              <a:latin typeface="G.I. Incognito" pitchFamily="2" charset="0"/>
            </a:endParaRPr>
          </a:p>
          <a:p>
            <a:pPr lvl="0">
              <a:lnSpc>
                <a:spcPct val="80000"/>
              </a:lnSpc>
              <a:spcBef>
                <a:spcPts val="400"/>
              </a:spcBef>
              <a:buSzTx/>
              <a:buNone/>
              <a:defRPr sz="1800"/>
            </a:pPr>
            <a:r>
              <a:rPr sz="1400" dirty="0">
                <a:latin typeface="+mn-lt"/>
              </a:rPr>
              <a:t>Excused absences include:</a:t>
            </a:r>
          </a:p>
          <a:p>
            <a:pPr marL="180473" lvl="0" indent="-180473">
              <a:lnSpc>
                <a:spcPct val="80000"/>
              </a:lnSpc>
              <a:spcBef>
                <a:spcPts val="400"/>
              </a:spcBef>
              <a:buFontTx/>
              <a:buChar char="•"/>
              <a:defRPr sz="1800"/>
            </a:pPr>
            <a:r>
              <a:rPr sz="1400" dirty="0">
                <a:latin typeface="+mn-lt"/>
              </a:rPr>
              <a:t>Illness of self.</a:t>
            </a:r>
          </a:p>
          <a:p>
            <a:pPr marL="180473" lvl="0" indent="-180473">
              <a:lnSpc>
                <a:spcPct val="80000"/>
              </a:lnSpc>
              <a:spcBef>
                <a:spcPts val="400"/>
              </a:spcBef>
              <a:buFontTx/>
              <a:buChar char="•"/>
              <a:defRPr sz="1800"/>
            </a:pPr>
            <a:r>
              <a:rPr sz="1400" dirty="0">
                <a:latin typeface="+mn-lt"/>
              </a:rPr>
              <a:t>Medical appointment.</a:t>
            </a:r>
          </a:p>
          <a:p>
            <a:pPr marL="180473" lvl="0" indent="-180473">
              <a:lnSpc>
                <a:spcPct val="80000"/>
              </a:lnSpc>
              <a:spcBef>
                <a:spcPts val="400"/>
              </a:spcBef>
              <a:buFontTx/>
              <a:buChar char="•"/>
              <a:defRPr sz="1800"/>
            </a:pPr>
            <a:r>
              <a:rPr sz="1400" dirty="0">
                <a:latin typeface="+mn-lt"/>
              </a:rPr>
              <a:t>Death in the immediate family.</a:t>
            </a:r>
          </a:p>
          <a:p>
            <a:pPr marL="180473" lvl="0" indent="-180473">
              <a:lnSpc>
                <a:spcPct val="80000"/>
              </a:lnSpc>
              <a:spcBef>
                <a:spcPts val="400"/>
              </a:spcBef>
              <a:buFontTx/>
              <a:buChar char="•"/>
              <a:defRPr sz="1800"/>
            </a:pPr>
            <a:r>
              <a:rPr sz="1400" dirty="0">
                <a:latin typeface="+mn-lt"/>
              </a:rPr>
              <a:t>Religious observance.</a:t>
            </a:r>
          </a:p>
          <a:p>
            <a:pPr marL="180473" lvl="0" indent="-180473">
              <a:lnSpc>
                <a:spcPct val="80000"/>
              </a:lnSpc>
              <a:spcBef>
                <a:spcPts val="400"/>
              </a:spcBef>
              <a:buFontTx/>
              <a:buChar char="•"/>
              <a:defRPr sz="1800"/>
            </a:pPr>
            <a:r>
              <a:rPr sz="1400" dirty="0">
                <a:latin typeface="+mn-lt"/>
              </a:rPr>
              <a:t>Immigration or court appearance.</a:t>
            </a:r>
          </a:p>
          <a:p>
            <a:pPr lvl="0">
              <a:lnSpc>
                <a:spcPct val="80000"/>
              </a:lnSpc>
              <a:spcBef>
                <a:spcPts val="400"/>
              </a:spcBef>
              <a:buSzTx/>
              <a:buNone/>
              <a:defRPr sz="1800"/>
            </a:pPr>
            <a:r>
              <a:rPr lang="en-US" sz="1200" dirty="0">
                <a:latin typeface="+mn-lt"/>
              </a:rPr>
              <a:t>        </a:t>
            </a:r>
            <a:r>
              <a:rPr sz="1200" dirty="0">
                <a:latin typeface="+mn-lt"/>
              </a:rPr>
              <a:t>When a student is absent he/she must present</a:t>
            </a:r>
            <a:r>
              <a:rPr lang="en-US" sz="1200" dirty="0">
                <a:latin typeface="+mn-lt"/>
              </a:rPr>
              <a:t> a </a:t>
            </a:r>
            <a:r>
              <a:rPr sz="1200" dirty="0">
                <a:latin typeface="+mn-lt"/>
              </a:rPr>
              <a:t>note to</a:t>
            </a:r>
            <a:r>
              <a:rPr lang="en-US" sz="1200" dirty="0">
                <a:latin typeface="+mn-lt"/>
              </a:rPr>
              <a:t> </a:t>
            </a:r>
            <a:r>
              <a:rPr sz="1200" dirty="0">
                <a:latin typeface="+mn-lt"/>
              </a:rPr>
              <a:t>the attendance office within </a:t>
            </a:r>
            <a:r>
              <a:rPr sz="1200" b="1" i="1" dirty="0">
                <a:latin typeface="+mn-lt"/>
              </a:rPr>
              <a:t>three days</a:t>
            </a:r>
            <a:r>
              <a:rPr lang="en-US" sz="1200" b="1" i="1" dirty="0">
                <a:latin typeface="+mn-lt"/>
              </a:rPr>
              <a:t> </a:t>
            </a:r>
            <a:r>
              <a:rPr lang="en-US" sz="1200" dirty="0">
                <a:latin typeface="+mn-lt"/>
              </a:rPr>
              <a:t>in order to obtain an admit form</a:t>
            </a:r>
            <a:r>
              <a:rPr sz="1200" dirty="0">
                <a:latin typeface="+mn-lt"/>
              </a:rPr>
              <a:t>. Notes should include:</a:t>
            </a:r>
            <a:r>
              <a:rPr lang="en-US" sz="1200" dirty="0">
                <a:latin typeface="+mn-lt"/>
              </a:rPr>
              <a:t> </a:t>
            </a:r>
            <a:r>
              <a:rPr sz="1200" dirty="0">
                <a:latin typeface="+mn-lt"/>
              </a:rPr>
              <a:t>Student’s name, ID number, date of absence, reason, and parent’</a:t>
            </a:r>
            <a:r>
              <a:rPr lang="en-US" sz="1200" dirty="0">
                <a:latin typeface="+mn-lt"/>
              </a:rPr>
              <a:t>s </a:t>
            </a:r>
            <a:r>
              <a:rPr sz="1200" dirty="0">
                <a:latin typeface="+mn-lt"/>
              </a:rPr>
              <a:t>signature.</a:t>
            </a:r>
            <a:r>
              <a:rPr lang="en-US" sz="1200" dirty="0">
                <a:latin typeface="+mn-lt"/>
              </a:rPr>
              <a:t> Medical notes must include date and time of appointment.</a:t>
            </a:r>
            <a:endParaRPr sz="1200" dirty="0">
              <a:latin typeface="+mn-lt"/>
            </a:endParaRPr>
          </a:p>
          <a:p>
            <a:pPr lvl="0">
              <a:lnSpc>
                <a:spcPct val="80000"/>
              </a:lnSpc>
              <a:buSzTx/>
              <a:buNone/>
              <a:defRPr sz="1800"/>
            </a:pPr>
            <a:endParaRPr sz="1200" dirty="0">
              <a:latin typeface="+mn-lt"/>
            </a:endParaRPr>
          </a:p>
          <a:p>
            <a:pPr lvl="0">
              <a:lnSpc>
                <a:spcPct val="80000"/>
              </a:lnSpc>
              <a:spcBef>
                <a:spcPts val="400"/>
              </a:spcBef>
              <a:buSzTx/>
              <a:buNone/>
              <a:defRPr sz="1800"/>
            </a:pPr>
            <a:r>
              <a:rPr lang="en-US" sz="1200" dirty="0">
                <a:latin typeface="+mn-lt"/>
              </a:rPr>
              <a:t>Admits</a:t>
            </a:r>
            <a:r>
              <a:rPr sz="1200" dirty="0">
                <a:latin typeface="+mn-lt"/>
              </a:rPr>
              <a:t> then must be submitted to all teachers for documentation. </a:t>
            </a:r>
          </a:p>
          <a:p>
            <a:pPr lvl="0">
              <a:lnSpc>
                <a:spcPct val="80000"/>
              </a:lnSpc>
              <a:spcBef>
                <a:spcPts val="400"/>
              </a:spcBef>
              <a:buSzTx/>
              <a:buNone/>
              <a:defRPr sz="1800"/>
            </a:pPr>
            <a:r>
              <a:rPr sz="1200" dirty="0">
                <a:latin typeface="+mn-lt"/>
              </a:rPr>
              <a:t>If an admit is not obtained within the three days, the absence will remain</a:t>
            </a:r>
            <a:r>
              <a:rPr lang="en-US" sz="1200" dirty="0">
                <a:latin typeface="+mn-lt"/>
              </a:rPr>
              <a:t> u</a:t>
            </a:r>
            <a:r>
              <a:rPr sz="1200" dirty="0">
                <a:latin typeface="+mn-lt"/>
              </a:rPr>
              <a:t>nexcused and the student will not be permitted to make up work missed.</a:t>
            </a:r>
            <a:endParaRPr lang="en-US" sz="1200" dirty="0">
              <a:latin typeface="+mn-lt"/>
            </a:endParaRPr>
          </a:p>
          <a:p>
            <a:pPr lvl="0">
              <a:lnSpc>
                <a:spcPct val="80000"/>
              </a:lnSpc>
              <a:spcBef>
                <a:spcPts val="400"/>
              </a:spcBef>
              <a:buSzTx/>
              <a:buNone/>
              <a:defRPr sz="1800"/>
            </a:pPr>
            <a:r>
              <a:rPr lang="en-US" sz="1200" dirty="0">
                <a:latin typeface="+mn-lt"/>
              </a:rPr>
              <a:t>3 unexcused early departures=1 unexcused absence</a:t>
            </a:r>
            <a:endParaRPr sz="1200" dirty="0">
              <a:latin typeface="+mn-lt"/>
            </a:endParaRPr>
          </a:p>
          <a:p>
            <a:pPr lvl="0" algn="l">
              <a:lnSpc>
                <a:spcPct val="80000"/>
              </a:lnSpc>
              <a:spcBef>
                <a:spcPts val="400"/>
              </a:spcBef>
              <a:buSzTx/>
              <a:buNone/>
              <a:defRPr sz="1800"/>
            </a:pPr>
            <a:r>
              <a:rPr sz="1200" dirty="0">
                <a:solidFill>
                  <a:srgbClr val="FF0000"/>
                </a:solidFill>
                <a:latin typeface="G.I. Incognito" pitchFamily="2" charset="0"/>
              </a:rPr>
              <a:t>The student should retain all admit notes for their records</a:t>
            </a:r>
            <a:r>
              <a:rPr lang="en-US" sz="1200" dirty="0">
                <a:solidFill>
                  <a:srgbClr val="FF0000"/>
                </a:solidFill>
                <a:latin typeface="G.I. Incognito" pitchFamily="2" charset="0"/>
              </a:rPr>
              <a:t> for the duration of the school and may be needed for an appeal</a:t>
            </a:r>
            <a:r>
              <a:rPr sz="1200" dirty="0">
                <a:solidFill>
                  <a:srgbClr val="FF0000"/>
                </a:solidFill>
                <a:latin typeface="G.I. Incognito" pitchFamily="2" charset="0"/>
              </a:rPr>
              <a:t>.</a:t>
            </a:r>
          </a:p>
        </p:txBody>
      </p:sp>
      <p:sp>
        <p:nvSpPr>
          <p:cNvPr id="6" name="TextBox 5">
            <a:extLst>
              <a:ext uri="{FF2B5EF4-FFF2-40B4-BE49-F238E27FC236}">
                <a16:creationId xmlns:a16="http://schemas.microsoft.com/office/drawing/2014/main" xmlns="" id="{C4FFC2A7-7378-4FB6-B1D0-5D8F4A6C6E68}"/>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610F71BF-AABA-4087-8299-3C64417D4DD3}"/>
              </a:ext>
            </a:extLst>
          </p:cNvPr>
          <p:cNvCxnSpPr>
            <a:cxnSpLocks/>
          </p:cNvCxnSpPr>
          <p:nvPr/>
        </p:nvCxnSpPr>
        <p:spPr>
          <a:xfrm flipH="1">
            <a:off x="4191000" y="685800"/>
            <a:ext cx="76200" cy="51054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28">
            <a:extLst>
              <a:ext uri="{FF2B5EF4-FFF2-40B4-BE49-F238E27FC236}">
                <a16:creationId xmlns:a16="http://schemas.microsoft.com/office/drawing/2014/main" xmlns="" id="{64055B44-3C17-4E39-8EB0-7B0F1AD99C91}"/>
              </a:ext>
            </a:extLst>
          </p:cNvPr>
          <p:cNvSpPr txBox="1">
            <a:spLocks/>
          </p:cNvSpPr>
          <p:nvPr/>
        </p:nvSpPr>
        <p:spPr>
          <a:xfrm>
            <a:off x="4343400" y="812323"/>
            <a:ext cx="4680143" cy="4864578"/>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algn="l">
              <a:lnSpc>
                <a:spcPct val="80000"/>
              </a:lnSpc>
              <a:spcBef>
                <a:spcPts val="400"/>
              </a:spcBef>
              <a:buSzTx/>
              <a:buFont typeface="Arial"/>
              <a:buNone/>
              <a:defRPr sz="1800"/>
            </a:pPr>
            <a:endParaRPr lang="es-ES" sz="1600" dirty="0">
              <a:solidFill>
                <a:srgbClr val="FF0000"/>
              </a:solidFill>
              <a:latin typeface="+mn-lt"/>
            </a:endParaRPr>
          </a:p>
          <a:p>
            <a:pPr algn="l">
              <a:lnSpc>
                <a:spcPct val="80000"/>
              </a:lnSpc>
              <a:spcBef>
                <a:spcPts val="400"/>
              </a:spcBef>
              <a:buSzTx/>
              <a:buFont typeface="Arial"/>
              <a:buNone/>
              <a:defRPr sz="1800"/>
            </a:pPr>
            <a:r>
              <a:rPr lang="es-ES" sz="1600" dirty="0">
                <a:solidFill>
                  <a:srgbClr val="FF0000"/>
                </a:solidFill>
                <a:latin typeface="+mn-lt"/>
              </a:rPr>
              <a:t>Se espera que los estudiantes </a:t>
            </a:r>
          </a:p>
          <a:p>
            <a:pPr algn="l">
              <a:lnSpc>
                <a:spcPct val="80000"/>
              </a:lnSpc>
              <a:spcBef>
                <a:spcPts val="400"/>
              </a:spcBef>
              <a:buSzTx/>
              <a:buFont typeface="Arial"/>
              <a:buNone/>
              <a:defRPr sz="1800"/>
            </a:pPr>
            <a:r>
              <a:rPr lang="es-ES" sz="1600" dirty="0">
                <a:solidFill>
                  <a:srgbClr val="FF0000"/>
                </a:solidFill>
                <a:latin typeface="+mn-lt"/>
              </a:rPr>
              <a:t>asistan a la escuela todos los días.</a:t>
            </a:r>
            <a:endParaRPr lang="en-US" sz="1600" dirty="0">
              <a:solidFill>
                <a:srgbClr val="FF0000"/>
              </a:solidFill>
              <a:latin typeface="+mn-lt"/>
            </a:endParaRPr>
          </a:p>
          <a:p>
            <a:pPr>
              <a:lnSpc>
                <a:spcPct val="80000"/>
              </a:lnSpc>
              <a:spcBef>
                <a:spcPts val="400"/>
              </a:spcBef>
              <a:buSzTx/>
              <a:buFont typeface="Arial"/>
              <a:buNone/>
              <a:defRPr sz="1800"/>
            </a:pPr>
            <a:r>
              <a:rPr lang="es-ES" sz="1200" dirty="0">
                <a:latin typeface="+mn-lt"/>
              </a:rPr>
              <a:t>Las ausencias excusadas incluyen:</a:t>
            </a:r>
          </a:p>
          <a:p>
            <a:pPr>
              <a:lnSpc>
                <a:spcPct val="80000"/>
              </a:lnSpc>
              <a:spcBef>
                <a:spcPts val="400"/>
              </a:spcBef>
              <a:buSzTx/>
              <a:buFont typeface="Arial" panose="020B0604020202020204" pitchFamily="34" charset="0"/>
              <a:buChar char="•"/>
              <a:defRPr sz="1800"/>
            </a:pPr>
            <a:r>
              <a:rPr lang="es-ES" sz="1200" dirty="0">
                <a:latin typeface="+mn-lt"/>
              </a:rPr>
              <a:t>Enfermedad del propio estudiante</a:t>
            </a:r>
          </a:p>
          <a:p>
            <a:pPr>
              <a:lnSpc>
                <a:spcPct val="80000"/>
              </a:lnSpc>
              <a:spcBef>
                <a:spcPts val="400"/>
              </a:spcBef>
              <a:buSzTx/>
              <a:buFont typeface="Arial" panose="020B0604020202020204" pitchFamily="34" charset="0"/>
              <a:buChar char="•"/>
              <a:defRPr sz="1800"/>
            </a:pPr>
            <a:r>
              <a:rPr lang="es-ES" sz="1200" dirty="0">
                <a:latin typeface="+mn-lt"/>
              </a:rPr>
              <a:t>Cita médica. </a:t>
            </a:r>
          </a:p>
          <a:p>
            <a:pPr>
              <a:lnSpc>
                <a:spcPct val="80000"/>
              </a:lnSpc>
              <a:spcBef>
                <a:spcPts val="400"/>
              </a:spcBef>
              <a:buSzTx/>
              <a:buFont typeface="Arial" panose="020B0604020202020204" pitchFamily="34" charset="0"/>
              <a:buChar char="•"/>
              <a:defRPr sz="1800"/>
            </a:pPr>
            <a:r>
              <a:rPr lang="es-ES" sz="1200" dirty="0">
                <a:latin typeface="+mn-lt"/>
              </a:rPr>
              <a:t>Muerte de un familiar cercano.</a:t>
            </a:r>
          </a:p>
          <a:p>
            <a:pPr>
              <a:lnSpc>
                <a:spcPct val="80000"/>
              </a:lnSpc>
              <a:spcBef>
                <a:spcPts val="400"/>
              </a:spcBef>
              <a:buSzTx/>
              <a:buFont typeface="Arial" panose="020B0604020202020204" pitchFamily="34" charset="0"/>
              <a:buChar char="•"/>
              <a:defRPr sz="1800"/>
            </a:pPr>
            <a:r>
              <a:rPr lang="es-ES" sz="1200" dirty="0">
                <a:latin typeface="+mn-lt"/>
              </a:rPr>
              <a:t>Motivos religiosos.</a:t>
            </a:r>
          </a:p>
          <a:p>
            <a:pPr>
              <a:lnSpc>
                <a:spcPct val="80000"/>
              </a:lnSpc>
              <a:spcBef>
                <a:spcPts val="400"/>
              </a:spcBef>
              <a:buSzTx/>
              <a:buFont typeface="Arial" panose="020B0604020202020204" pitchFamily="34" charset="0"/>
              <a:buChar char="•"/>
              <a:defRPr sz="1800"/>
            </a:pPr>
            <a:r>
              <a:rPr lang="es-ES" sz="1200" dirty="0">
                <a:latin typeface="+mn-lt"/>
              </a:rPr>
              <a:t>Inmigración o comparecencia ante un tribunal.</a:t>
            </a:r>
          </a:p>
          <a:p>
            <a:pPr algn="l">
              <a:lnSpc>
                <a:spcPct val="80000"/>
              </a:lnSpc>
              <a:spcBef>
                <a:spcPts val="400"/>
              </a:spcBef>
              <a:buSzTx/>
              <a:buFont typeface="Arial"/>
              <a:buNone/>
              <a:defRPr sz="1800"/>
            </a:pPr>
            <a:r>
              <a:rPr lang="es-ES" sz="1600" dirty="0">
                <a:latin typeface="+mn-lt"/>
              </a:rPr>
              <a:t>      </a:t>
            </a:r>
            <a:r>
              <a:rPr lang="es-ES" sz="1100" dirty="0">
                <a:latin typeface="+mn-lt"/>
              </a:rPr>
              <a:t>Cuando un estudiante está ausente, él / ella debe presentar una nota en un plazo de </a:t>
            </a:r>
            <a:r>
              <a:rPr lang="es-ES" sz="1100" i="1" u="sng" dirty="0">
                <a:latin typeface="+mn-lt"/>
              </a:rPr>
              <a:t>tres días</a:t>
            </a:r>
            <a:r>
              <a:rPr lang="es-ES" sz="1100" dirty="0">
                <a:latin typeface="+mn-lt"/>
              </a:rPr>
              <a:t>. Las notas deben incluir:</a:t>
            </a:r>
          </a:p>
          <a:p>
            <a:pPr algn="l">
              <a:lnSpc>
                <a:spcPct val="80000"/>
              </a:lnSpc>
              <a:spcBef>
                <a:spcPts val="400"/>
              </a:spcBef>
              <a:buSzTx/>
              <a:buFont typeface="Arial"/>
              <a:buNone/>
              <a:defRPr sz="1800"/>
            </a:pPr>
            <a:r>
              <a:rPr lang="es-ES" sz="1100" dirty="0">
                <a:latin typeface="+mn-lt"/>
              </a:rPr>
              <a:t>	nombre del estudiante, número de identificación, fecha de la ausencia, razón y firma de los padres / tutores.</a:t>
            </a:r>
          </a:p>
          <a:p>
            <a:pPr algn="l">
              <a:lnSpc>
                <a:spcPct val="80000"/>
              </a:lnSpc>
              <a:spcBef>
                <a:spcPts val="400"/>
              </a:spcBef>
              <a:buSzTx/>
              <a:buFont typeface="Arial"/>
              <a:buNone/>
              <a:defRPr sz="1800"/>
            </a:pPr>
            <a:r>
              <a:rPr lang="es-ES" sz="1100" dirty="0">
                <a:latin typeface="+mn-lt"/>
              </a:rPr>
              <a:t>         Las notas entonces deben ser presentadas a todos los maestros.  </a:t>
            </a:r>
          </a:p>
          <a:p>
            <a:pPr algn="l">
              <a:lnSpc>
                <a:spcPct val="80000"/>
              </a:lnSpc>
              <a:spcBef>
                <a:spcPts val="400"/>
              </a:spcBef>
              <a:buSzTx/>
              <a:buFont typeface="Arial"/>
              <a:buNone/>
              <a:defRPr sz="1800"/>
            </a:pPr>
            <a:r>
              <a:rPr lang="es-ES" sz="1100" dirty="0">
                <a:latin typeface="+mn-lt"/>
              </a:rPr>
              <a:t>	</a:t>
            </a:r>
          </a:p>
          <a:p>
            <a:pPr algn="l">
              <a:lnSpc>
                <a:spcPct val="80000"/>
              </a:lnSpc>
              <a:spcBef>
                <a:spcPts val="400"/>
              </a:spcBef>
              <a:buSzTx/>
              <a:buFont typeface="Arial"/>
              <a:buNone/>
              <a:defRPr sz="1800"/>
            </a:pPr>
            <a:r>
              <a:rPr lang="es-ES" sz="1100" dirty="0">
                <a:latin typeface="+mn-lt"/>
              </a:rPr>
              <a:t>         Si no se obtiene una admisión dentro de los tres días, la ausencia permanecerá sin excusa y el estudiante no se le permitirá hacer el trabajo perdido.</a:t>
            </a:r>
          </a:p>
          <a:p>
            <a:pPr algn="l">
              <a:lnSpc>
                <a:spcPct val="80000"/>
              </a:lnSpc>
              <a:spcBef>
                <a:spcPts val="400"/>
              </a:spcBef>
              <a:buSzTx/>
              <a:buFont typeface="Arial"/>
              <a:buNone/>
              <a:defRPr sz="1800"/>
            </a:pPr>
            <a:endParaRPr lang="es-ES" sz="1100" dirty="0">
              <a:latin typeface="+mn-lt"/>
            </a:endParaRPr>
          </a:p>
          <a:p>
            <a:pPr algn="l">
              <a:lnSpc>
                <a:spcPct val="80000"/>
              </a:lnSpc>
              <a:spcBef>
                <a:spcPts val="400"/>
              </a:spcBef>
              <a:buSzTx/>
              <a:buFont typeface="Arial"/>
              <a:buNone/>
              <a:defRPr sz="1800"/>
            </a:pPr>
            <a:r>
              <a:rPr lang="es-ES" sz="1100" dirty="0">
                <a:latin typeface="+mn-lt"/>
              </a:rPr>
              <a:t>          3 salidas temprano sin excusa = 1 ausencia sin excusa</a:t>
            </a:r>
          </a:p>
          <a:p>
            <a:pPr>
              <a:lnSpc>
                <a:spcPct val="80000"/>
              </a:lnSpc>
              <a:spcBef>
                <a:spcPts val="400"/>
              </a:spcBef>
              <a:buSzTx/>
              <a:buFont typeface="Arial"/>
              <a:buNone/>
              <a:defRPr sz="1800"/>
            </a:pPr>
            <a:endParaRPr lang="es-ES" sz="1100" dirty="0">
              <a:latin typeface="+mn-lt"/>
            </a:endParaRPr>
          </a:p>
          <a:p>
            <a:pPr algn="ctr">
              <a:lnSpc>
                <a:spcPct val="80000"/>
              </a:lnSpc>
              <a:spcBef>
                <a:spcPts val="400"/>
              </a:spcBef>
              <a:buSzTx/>
              <a:buFont typeface="Arial"/>
              <a:buNone/>
              <a:defRPr sz="1800"/>
            </a:pPr>
            <a:r>
              <a:rPr lang="es-ES" sz="1100" dirty="0">
                <a:solidFill>
                  <a:srgbClr val="FF0000"/>
                </a:solidFill>
                <a:latin typeface="+mn-lt"/>
              </a:rPr>
              <a:t>El estudiante debe guardar todas las notas de admisión ya que las podrá necesitar para apelar las ausencias.</a:t>
            </a:r>
            <a:endParaRPr lang="en-US" sz="1100" dirty="0">
              <a:solidFill>
                <a:srgbClr val="FF0000"/>
              </a:solidFill>
              <a:latin typeface="+mn-l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C0F21-2C21-436B-9901-BCF2EDC13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Shape 30"/>
          <p:cNvSpPr>
            <a:spLocks noGrp="1"/>
          </p:cNvSpPr>
          <p:nvPr>
            <p:ph type="title" idx="4294967295"/>
          </p:nvPr>
        </p:nvSpPr>
        <p:spPr>
          <a:xfrm>
            <a:off x="0" y="176685"/>
            <a:ext cx="7315200" cy="5853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defRPr sz="5000">
                <a:solidFill>
                  <a:srgbClr val="9A403E"/>
                </a:solidFill>
                <a:latin typeface="Tempus Sans ITC"/>
                <a:ea typeface="Tempus Sans ITC"/>
                <a:cs typeface="Tempus Sans ITC"/>
                <a:sym typeface="Tempus Sans ITC"/>
              </a:defRPr>
            </a:lvl1pPr>
          </a:lstStyle>
          <a:p>
            <a:pPr lvl="0">
              <a:defRPr sz="1800">
                <a:solidFill>
                  <a:srgbClr val="000000"/>
                </a:solidFill>
              </a:defRPr>
            </a:pPr>
            <a:r>
              <a:rPr sz="3600" dirty="0">
                <a:solidFill>
                  <a:schemeClr val="tx1">
                    <a:lumMod val="85000"/>
                    <a:lumOff val="15000"/>
                  </a:schemeClr>
                </a:solidFill>
                <a:latin typeface="Sunshine" panose="02000500000000000000" pitchFamily="2" charset="0"/>
              </a:rPr>
              <a:t>Tardy Policy</a:t>
            </a:r>
            <a:r>
              <a:rPr lang="en-US" sz="3600" dirty="0">
                <a:solidFill>
                  <a:schemeClr val="tx1">
                    <a:lumMod val="85000"/>
                    <a:lumOff val="15000"/>
                  </a:schemeClr>
                </a:solidFill>
                <a:latin typeface="Sunshine" panose="02000500000000000000" pitchFamily="2" charset="0"/>
              </a:rPr>
              <a:t>/</a:t>
            </a:r>
            <a:r>
              <a:rPr lang="es-CO" sz="3600" dirty="0">
                <a:solidFill>
                  <a:schemeClr val="tx1">
                    <a:lumMod val="85000"/>
                    <a:lumOff val="15000"/>
                  </a:schemeClr>
                </a:solidFill>
                <a:latin typeface="Sunshine" panose="02000500000000000000" pitchFamily="2" charset="0"/>
              </a:rPr>
              <a:t>Poliza para las tardanzas</a:t>
            </a:r>
            <a:endParaRPr sz="3600" dirty="0">
              <a:solidFill>
                <a:schemeClr val="tx1">
                  <a:lumMod val="85000"/>
                  <a:lumOff val="15000"/>
                </a:schemeClr>
              </a:solidFill>
              <a:latin typeface="Sunshine" panose="02000500000000000000" pitchFamily="2" charset="0"/>
            </a:endParaRPr>
          </a:p>
        </p:txBody>
      </p:sp>
      <p:sp>
        <p:nvSpPr>
          <p:cNvPr id="31" name="Shape 31"/>
          <p:cNvSpPr>
            <a:spLocks noGrp="1"/>
          </p:cNvSpPr>
          <p:nvPr>
            <p:ph type="body" idx="4294967295"/>
          </p:nvPr>
        </p:nvSpPr>
        <p:spPr>
          <a:xfrm>
            <a:off x="228600" y="838201"/>
            <a:ext cx="3644183"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92500" lnSpcReduction="20000"/>
          </a:bodyPr>
          <a:lstStyle/>
          <a:p>
            <a:pPr lvl="0">
              <a:lnSpc>
                <a:spcPct val="150000"/>
              </a:lnSpc>
              <a:spcBef>
                <a:spcPts val="400"/>
              </a:spcBef>
              <a:buSzTx/>
              <a:buFont typeface="Arial" panose="020B0604020202020204" pitchFamily="34" charset="0"/>
              <a:buChar char="•"/>
              <a:defRPr sz="1800"/>
            </a:pPr>
            <a:r>
              <a:rPr sz="1400" dirty="0">
                <a:latin typeface="+mn-lt"/>
              </a:rPr>
              <a:t>Students are tardy after 7:20</a:t>
            </a:r>
            <a:r>
              <a:rPr lang="en-US" sz="1400" dirty="0">
                <a:latin typeface="+mn-lt"/>
              </a:rPr>
              <a:t> </a:t>
            </a:r>
            <a:r>
              <a:rPr sz="1400" dirty="0">
                <a:latin typeface="+mn-lt"/>
              </a:rPr>
              <a:t>a.m. </a:t>
            </a:r>
          </a:p>
          <a:p>
            <a:pPr lvl="0">
              <a:lnSpc>
                <a:spcPct val="150000"/>
              </a:lnSpc>
              <a:spcBef>
                <a:spcPts val="400"/>
              </a:spcBef>
              <a:buSzTx/>
              <a:buFont typeface="Arial" panose="020B0604020202020204" pitchFamily="34" charset="0"/>
              <a:buChar char="•"/>
              <a:defRPr sz="1800"/>
            </a:pPr>
            <a:r>
              <a:rPr sz="1400" dirty="0">
                <a:latin typeface="+mn-lt"/>
              </a:rPr>
              <a:t>Between 7:20</a:t>
            </a:r>
            <a:r>
              <a:rPr lang="en-US" sz="1400" dirty="0">
                <a:latin typeface="+mn-lt"/>
              </a:rPr>
              <a:t> </a:t>
            </a:r>
            <a:r>
              <a:rPr sz="1400" dirty="0">
                <a:latin typeface="+mn-lt"/>
              </a:rPr>
              <a:t>a.m. and 7:</a:t>
            </a:r>
            <a:r>
              <a:rPr lang="en-US" sz="1400" dirty="0">
                <a:latin typeface="+mn-lt"/>
              </a:rPr>
              <a:t>30</a:t>
            </a:r>
            <a:r>
              <a:rPr sz="1400" dirty="0">
                <a:latin typeface="+mn-lt"/>
              </a:rPr>
              <a:t> a.m., students must report to </a:t>
            </a:r>
            <a:r>
              <a:rPr lang="en-US" sz="1400" dirty="0">
                <a:latin typeface="+mn-lt"/>
              </a:rPr>
              <a:t>a</a:t>
            </a:r>
            <a:r>
              <a:rPr sz="1400" dirty="0">
                <a:latin typeface="+mn-lt"/>
              </a:rPr>
              <a:t> </a:t>
            </a:r>
            <a:r>
              <a:rPr lang="en-US" sz="1400" dirty="0">
                <a:latin typeface="+mn-lt"/>
              </a:rPr>
              <a:t>Hero K12</a:t>
            </a:r>
            <a:r>
              <a:rPr sz="1400" dirty="0">
                <a:latin typeface="+mn-lt"/>
              </a:rPr>
              <a:t> location</a:t>
            </a:r>
            <a:r>
              <a:rPr lang="en-US" sz="1400" dirty="0">
                <a:latin typeface="+mn-lt"/>
              </a:rPr>
              <a:t> (located at entrances to buildings 10, 12, and in front of the auditorium)</a:t>
            </a:r>
            <a:r>
              <a:rPr sz="1400" dirty="0">
                <a:latin typeface="+mn-lt"/>
              </a:rPr>
              <a:t> to secure an admit to class. </a:t>
            </a:r>
            <a:r>
              <a:rPr lang="en-US" sz="1400" dirty="0">
                <a:latin typeface="+mn-lt"/>
              </a:rPr>
              <a:t>Excessive u</a:t>
            </a:r>
            <a:r>
              <a:rPr sz="1400" dirty="0">
                <a:latin typeface="+mn-lt"/>
              </a:rPr>
              <a:t>nexcused </a:t>
            </a:r>
            <a:r>
              <a:rPr sz="1400" dirty="0" err="1">
                <a:latin typeface="+mn-lt"/>
              </a:rPr>
              <a:t>tardies</a:t>
            </a:r>
            <a:r>
              <a:rPr sz="1400" dirty="0">
                <a:latin typeface="+mn-lt"/>
              </a:rPr>
              <a:t> will result in disciplinary action and loss of activity privileges.</a:t>
            </a:r>
          </a:p>
          <a:p>
            <a:pPr lvl="0">
              <a:lnSpc>
                <a:spcPct val="150000"/>
              </a:lnSpc>
              <a:spcBef>
                <a:spcPts val="400"/>
              </a:spcBef>
              <a:buSzTx/>
              <a:buFont typeface="Arial" panose="020B0604020202020204" pitchFamily="34" charset="0"/>
              <a:buChar char="•"/>
              <a:defRPr sz="1800"/>
            </a:pPr>
            <a:r>
              <a:rPr sz="1400" dirty="0">
                <a:latin typeface="+mn-lt"/>
              </a:rPr>
              <a:t>After 7:</a:t>
            </a:r>
            <a:r>
              <a:rPr lang="en-US" sz="1400" dirty="0">
                <a:latin typeface="+mn-lt"/>
              </a:rPr>
              <a:t>30</a:t>
            </a:r>
            <a:r>
              <a:rPr sz="1400" dirty="0">
                <a:latin typeface="+mn-lt"/>
              </a:rPr>
              <a:t> a.m., students need to report to the attendance office to secure an admit.</a:t>
            </a:r>
          </a:p>
          <a:p>
            <a:pPr lvl="0">
              <a:lnSpc>
                <a:spcPct val="150000"/>
              </a:lnSpc>
              <a:spcBef>
                <a:spcPts val="400"/>
              </a:spcBef>
              <a:buSzTx/>
              <a:buFont typeface="Arial" panose="020B0604020202020204" pitchFamily="34" charset="0"/>
              <a:buChar char="•"/>
              <a:defRPr sz="1800"/>
            </a:pPr>
            <a:r>
              <a:rPr sz="1400" dirty="0">
                <a:latin typeface="+mn-lt"/>
              </a:rPr>
              <a:t>The first nine </a:t>
            </a:r>
            <a:r>
              <a:rPr sz="1400" dirty="0" err="1">
                <a:latin typeface="+mn-lt"/>
              </a:rPr>
              <a:t>tardies</a:t>
            </a:r>
            <a:r>
              <a:rPr sz="1400" dirty="0">
                <a:latin typeface="+mn-lt"/>
              </a:rPr>
              <a:t> may be excused with a parent escort or doctor’s note</a:t>
            </a:r>
            <a:r>
              <a:rPr lang="en-US" sz="1400" dirty="0">
                <a:latin typeface="+mn-lt"/>
              </a:rPr>
              <a:t> in the attendance office.</a:t>
            </a:r>
            <a:endParaRPr sz="1400" dirty="0">
              <a:latin typeface="+mn-lt"/>
            </a:endParaRPr>
          </a:p>
          <a:p>
            <a:pPr lvl="0">
              <a:lnSpc>
                <a:spcPct val="150000"/>
              </a:lnSpc>
              <a:spcBef>
                <a:spcPts val="400"/>
              </a:spcBef>
              <a:buSzTx/>
              <a:buFont typeface="Arial" panose="020B0604020202020204" pitchFamily="34" charset="0"/>
              <a:buChar char="•"/>
              <a:defRPr sz="1800"/>
            </a:pPr>
            <a:r>
              <a:rPr sz="1400" dirty="0">
                <a:latin typeface="+mn-lt"/>
              </a:rPr>
              <a:t>Once a student accumulates ten (10) tardies, parent escort</a:t>
            </a:r>
            <a:r>
              <a:rPr lang="en-US" sz="1400" dirty="0">
                <a:latin typeface="+mn-lt"/>
              </a:rPr>
              <a:t>s</a:t>
            </a:r>
            <a:r>
              <a:rPr sz="1400" dirty="0">
                <a:latin typeface="+mn-lt"/>
              </a:rPr>
              <a:t> are no longer accepted, and the tardy will remain unexcused. Make-up work may not be accepted for time missed because of tardiness.</a:t>
            </a:r>
          </a:p>
          <a:p>
            <a:pPr marL="0" lvl="0" indent="0">
              <a:lnSpc>
                <a:spcPct val="80000"/>
              </a:lnSpc>
              <a:spcBef>
                <a:spcPts val="400"/>
              </a:spcBef>
              <a:buSzTx/>
              <a:buNone/>
              <a:defRPr sz="1800"/>
            </a:pPr>
            <a:r>
              <a:rPr sz="1800" dirty="0">
                <a:effectLst>
                  <a:outerShdw blurRad="12700" dist="25400" dir="2700000" rotWithShape="0">
                    <a:srgbClr val="FFFFFF"/>
                  </a:outerShdw>
                </a:effectLst>
                <a:highlight>
                  <a:srgbClr val="FFFF00"/>
                </a:highlight>
              </a:rPr>
              <a:t> </a:t>
            </a:r>
          </a:p>
        </p:txBody>
      </p:sp>
      <p:sp>
        <p:nvSpPr>
          <p:cNvPr id="6" name="TextBox 5">
            <a:extLst>
              <a:ext uri="{FF2B5EF4-FFF2-40B4-BE49-F238E27FC236}">
                <a16:creationId xmlns:a16="http://schemas.microsoft.com/office/drawing/2014/main" xmlns="" id="{8D46C3CA-90B9-49D9-BFE1-51BC8E65DA3E}"/>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470D0484-B363-4555-8BF6-DAFF900EDDDE}"/>
              </a:ext>
            </a:extLst>
          </p:cNvPr>
          <p:cNvCxnSpPr>
            <a:cxnSpLocks/>
          </p:cNvCxnSpPr>
          <p:nvPr/>
        </p:nvCxnSpPr>
        <p:spPr>
          <a:xfrm>
            <a:off x="4038600" y="762001"/>
            <a:ext cx="0" cy="4876799"/>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31">
            <a:extLst>
              <a:ext uri="{FF2B5EF4-FFF2-40B4-BE49-F238E27FC236}">
                <a16:creationId xmlns:a16="http://schemas.microsoft.com/office/drawing/2014/main" xmlns="" id="{735D2F39-FB6F-435B-8510-7A2E984AEEA6}"/>
              </a:ext>
            </a:extLst>
          </p:cNvPr>
          <p:cNvSpPr txBox="1">
            <a:spLocks/>
          </p:cNvSpPr>
          <p:nvPr/>
        </p:nvSpPr>
        <p:spPr>
          <a:xfrm>
            <a:off x="4204418" y="1142999"/>
            <a:ext cx="4710981" cy="4495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a:lnSpc>
                <a:spcPct val="150000"/>
              </a:lnSpc>
              <a:spcBef>
                <a:spcPts val="400"/>
              </a:spcBef>
              <a:buSzTx/>
              <a:buFont typeface="Arial" panose="020B0604020202020204" pitchFamily="34" charset="0"/>
              <a:buChar char="•"/>
              <a:defRPr sz="1800"/>
            </a:pPr>
            <a:r>
              <a:rPr lang="es-ES" sz="1050" dirty="0">
                <a:latin typeface="+mn-lt"/>
              </a:rPr>
              <a:t>Los estudiantes están tarde después de las </a:t>
            </a:r>
          </a:p>
          <a:p>
            <a:pPr marL="0" indent="0">
              <a:lnSpc>
                <a:spcPct val="150000"/>
              </a:lnSpc>
              <a:spcBef>
                <a:spcPts val="400"/>
              </a:spcBef>
              <a:buSzTx/>
              <a:buNone/>
              <a:defRPr sz="1800"/>
            </a:pPr>
            <a:r>
              <a:rPr lang="es-ES" sz="1050" dirty="0">
                <a:latin typeface="+mn-lt"/>
              </a:rPr>
              <a:t>         7:20 a.m.</a:t>
            </a:r>
          </a:p>
          <a:p>
            <a:pPr>
              <a:lnSpc>
                <a:spcPct val="150000"/>
              </a:lnSpc>
              <a:spcBef>
                <a:spcPts val="400"/>
              </a:spcBef>
              <a:buSzTx/>
              <a:buFont typeface="Arial" panose="020B0604020202020204" pitchFamily="34" charset="0"/>
              <a:buChar char="•"/>
              <a:defRPr sz="1800"/>
            </a:pPr>
            <a:r>
              <a:rPr lang="es-ES" sz="1050" dirty="0">
                <a:latin typeface="+mn-lt"/>
              </a:rPr>
              <a:t>Para obtener  una admisión a clase entre las 7:20 a.m. y las 7:30 a.m., los  estudiantes deben reportarse a una estación  “PLASCO” en las entradas de los edificios 10, 12 y enfrente del auditorio.  </a:t>
            </a:r>
          </a:p>
          <a:p>
            <a:pPr>
              <a:lnSpc>
                <a:spcPct val="150000"/>
              </a:lnSpc>
              <a:spcBef>
                <a:spcPts val="400"/>
              </a:spcBef>
              <a:buSzTx/>
              <a:buFont typeface="Arial" panose="020B0604020202020204" pitchFamily="34" charset="0"/>
              <a:buChar char="•"/>
              <a:defRPr sz="1800"/>
            </a:pPr>
            <a:r>
              <a:rPr lang="es-ES" sz="1050" dirty="0">
                <a:latin typeface="+mn-lt"/>
              </a:rPr>
              <a:t>Las tardanzas injustificadas resultarán en medidas disciplinarias y la pérdida de privilegios en las actividades escolares.</a:t>
            </a:r>
          </a:p>
          <a:p>
            <a:pPr>
              <a:lnSpc>
                <a:spcPct val="150000"/>
              </a:lnSpc>
              <a:spcBef>
                <a:spcPts val="400"/>
              </a:spcBef>
              <a:buSzTx/>
              <a:buFont typeface="Arial" panose="020B0604020202020204" pitchFamily="34" charset="0"/>
              <a:buChar char="•"/>
              <a:defRPr sz="1800"/>
            </a:pPr>
            <a:r>
              <a:rPr lang="es-ES" sz="1050" dirty="0">
                <a:latin typeface="+mn-lt"/>
              </a:rPr>
              <a:t>Después de las  7:30 a.m., los estudiantes deben reportarse a la Oficina de Asistencia para obtener una admisión a clase.</a:t>
            </a:r>
          </a:p>
          <a:p>
            <a:pPr>
              <a:lnSpc>
                <a:spcPct val="150000"/>
              </a:lnSpc>
              <a:spcBef>
                <a:spcPts val="400"/>
              </a:spcBef>
              <a:buSzTx/>
              <a:buFont typeface="Arial" panose="020B0604020202020204" pitchFamily="34" charset="0"/>
              <a:buChar char="•"/>
              <a:defRPr sz="1800"/>
            </a:pPr>
            <a:r>
              <a:rPr lang="es-ES" sz="1050" dirty="0">
                <a:latin typeface="+mn-lt"/>
              </a:rPr>
              <a:t>Las primeras nueve tardanzas pueden ser justificadas viniendo con los padres a la oficina o trayendo una nota válida de un doctor. </a:t>
            </a:r>
          </a:p>
          <a:p>
            <a:pPr>
              <a:lnSpc>
                <a:spcPct val="150000"/>
              </a:lnSpc>
              <a:spcBef>
                <a:spcPts val="400"/>
              </a:spcBef>
              <a:buSzTx/>
              <a:buFont typeface="Arial" panose="020B0604020202020204" pitchFamily="34" charset="0"/>
              <a:buChar char="•"/>
              <a:defRPr sz="1800"/>
            </a:pPr>
            <a:r>
              <a:rPr lang="es-ES" sz="1050" dirty="0">
                <a:latin typeface="+mn-lt"/>
              </a:rPr>
              <a:t>A la vez que un estudiante acumule diez (10) tardanzas, el venir con los padres para justificarlas no será aceptado y la tardanza permanecerá injustificada.  Los trabajos perdidos  no serán aceptados debido a las tardanzas injustificadas.</a:t>
            </a:r>
          </a:p>
          <a:p>
            <a:pPr marL="0" indent="0">
              <a:lnSpc>
                <a:spcPct val="80000"/>
              </a:lnSpc>
              <a:spcBef>
                <a:spcPts val="400"/>
              </a:spcBef>
              <a:buSzTx/>
              <a:buFont typeface="Arial"/>
              <a:buNone/>
              <a:defRPr sz="1800"/>
            </a:pPr>
            <a:endParaRPr lang="es-ES" sz="1400" dirty="0">
              <a:effectLst>
                <a:outerShdw blurRad="12700" dist="25400" dir="2700000" rotWithShape="0">
                  <a:srgbClr val="FFFFFF"/>
                </a:outerShdw>
              </a:effectLs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695739E-0C6E-4871-95CE-9E8C05061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3" name="Shape 33"/>
          <p:cNvSpPr>
            <a:spLocks noGrp="1"/>
          </p:cNvSpPr>
          <p:nvPr>
            <p:ph type="title" idx="4294967295"/>
          </p:nvPr>
        </p:nvSpPr>
        <p:spPr>
          <a:xfrm>
            <a:off x="1371600" y="304800"/>
            <a:ext cx="62186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defRPr>
                <a:solidFill>
                  <a:srgbClr val="9A403E"/>
                </a:solidFill>
                <a:latin typeface="Tempus Sans ITC"/>
                <a:ea typeface="Tempus Sans ITC"/>
                <a:cs typeface="Tempus Sans ITC"/>
                <a:sym typeface="Tempus Sans ITC"/>
              </a:defRPr>
            </a:lvl1pPr>
          </a:lstStyle>
          <a:p>
            <a:pPr lvl="0">
              <a:defRPr sz="1800">
                <a:solidFill>
                  <a:srgbClr val="000000"/>
                </a:solidFill>
              </a:defRPr>
            </a:pPr>
            <a:r>
              <a:rPr sz="3600" dirty="0">
                <a:solidFill>
                  <a:schemeClr val="tx1">
                    <a:lumMod val="85000"/>
                    <a:lumOff val="15000"/>
                  </a:schemeClr>
                </a:solidFill>
                <a:latin typeface="Sunshine" panose="02000500000000000000" pitchFamily="2" charset="0"/>
              </a:rPr>
              <a:t>Attendance</a:t>
            </a:r>
            <a:r>
              <a:rPr lang="en-US" sz="3600" dirty="0">
                <a:solidFill>
                  <a:schemeClr val="tx1">
                    <a:lumMod val="85000"/>
                    <a:lumOff val="15000"/>
                  </a:schemeClr>
                </a:solidFill>
                <a:latin typeface="Sunshine" panose="02000500000000000000" pitchFamily="2" charset="0"/>
              </a:rPr>
              <a:t> </a:t>
            </a:r>
            <a:r>
              <a:rPr sz="3600" dirty="0">
                <a:solidFill>
                  <a:schemeClr val="tx1">
                    <a:lumMod val="85000"/>
                    <a:lumOff val="15000"/>
                  </a:schemeClr>
                </a:solidFill>
                <a:latin typeface="Sunshine" panose="02000500000000000000" pitchFamily="2" charset="0"/>
              </a:rPr>
              <a:t>Office</a:t>
            </a:r>
            <a:r>
              <a:rPr lang="en-US" sz="3600" dirty="0">
                <a:solidFill>
                  <a:schemeClr val="tx1">
                    <a:lumMod val="85000"/>
                    <a:lumOff val="15000"/>
                  </a:schemeClr>
                </a:solidFill>
                <a:latin typeface="Sunshine" panose="02000500000000000000" pitchFamily="2" charset="0"/>
              </a:rPr>
              <a:t/>
            </a:r>
            <a:br>
              <a:rPr lang="en-US" sz="3600" dirty="0">
                <a:solidFill>
                  <a:schemeClr val="tx1">
                    <a:lumMod val="85000"/>
                    <a:lumOff val="15000"/>
                  </a:schemeClr>
                </a:solidFill>
                <a:latin typeface="Sunshine" panose="02000500000000000000" pitchFamily="2" charset="0"/>
              </a:rPr>
            </a:br>
            <a:r>
              <a:rPr lang="es-DO" sz="3600" dirty="0">
                <a:solidFill>
                  <a:schemeClr val="tx1">
                    <a:lumMod val="85000"/>
                    <a:lumOff val="15000"/>
                  </a:schemeClr>
                </a:solidFill>
                <a:latin typeface="Sunshine" panose="02000500000000000000" pitchFamily="2" charset="0"/>
              </a:rPr>
              <a:t>Oficina de Asistencia</a:t>
            </a:r>
            <a:endParaRPr sz="3600" dirty="0">
              <a:solidFill>
                <a:schemeClr val="tx1">
                  <a:lumMod val="85000"/>
                  <a:lumOff val="15000"/>
                </a:schemeClr>
              </a:solidFill>
              <a:latin typeface="Sunshine" panose="02000500000000000000" pitchFamily="2" charset="0"/>
            </a:endParaRPr>
          </a:p>
        </p:txBody>
      </p:sp>
      <p:sp>
        <p:nvSpPr>
          <p:cNvPr id="34" name="Shape 34"/>
          <p:cNvSpPr>
            <a:spLocks noGrp="1"/>
          </p:cNvSpPr>
          <p:nvPr>
            <p:ph type="body" idx="4294967295"/>
          </p:nvPr>
        </p:nvSpPr>
        <p:spPr>
          <a:xfrm>
            <a:off x="304800" y="1371600"/>
            <a:ext cx="3352800" cy="4876800"/>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p>
            <a:pPr defTabSz="877823">
              <a:lnSpc>
                <a:spcPct val="90000"/>
              </a:lnSpc>
              <a:spcBef>
                <a:spcPts val="500"/>
              </a:spcBef>
              <a:buSzTx/>
              <a:buFont typeface="Arial" panose="020B0604020202020204" pitchFamily="34" charset="0"/>
              <a:buChar char="•"/>
              <a:defRPr sz="1800"/>
            </a:pPr>
            <a:endParaRPr lang="en-US" sz="2000" dirty="0">
              <a:latin typeface="+mn-lt"/>
            </a:endParaRPr>
          </a:p>
          <a:p>
            <a:pPr defTabSz="877823">
              <a:lnSpc>
                <a:spcPct val="90000"/>
              </a:lnSpc>
              <a:spcBef>
                <a:spcPts val="500"/>
              </a:spcBef>
              <a:buSzTx/>
              <a:buFont typeface="Arial" panose="020B0604020202020204" pitchFamily="34" charset="0"/>
              <a:buChar char="•"/>
              <a:defRPr sz="1800"/>
            </a:pPr>
            <a:r>
              <a:rPr sz="2000" dirty="0">
                <a:latin typeface="+mn-lt"/>
              </a:rPr>
              <a:t>Located in Room 20</a:t>
            </a:r>
          </a:p>
          <a:p>
            <a:pPr defTabSz="877823">
              <a:lnSpc>
                <a:spcPct val="90000"/>
              </a:lnSpc>
              <a:spcBef>
                <a:spcPts val="500"/>
              </a:spcBef>
              <a:buSzTx/>
              <a:buFont typeface="Arial" panose="020B0604020202020204" pitchFamily="34" charset="0"/>
              <a:buChar char="•"/>
              <a:defRPr sz="1800"/>
            </a:pPr>
            <a:r>
              <a:rPr sz="2000" dirty="0">
                <a:latin typeface="+mn-lt"/>
              </a:rPr>
              <a:t>Hours are from 7:00 a.m. – 2:</a:t>
            </a:r>
            <a:r>
              <a:rPr lang="en-US" sz="2000" dirty="0">
                <a:latin typeface="+mn-lt"/>
              </a:rPr>
              <a:t>45</a:t>
            </a:r>
            <a:r>
              <a:rPr sz="2000" dirty="0">
                <a:latin typeface="+mn-lt"/>
              </a:rPr>
              <a:t> p.m.</a:t>
            </a:r>
          </a:p>
          <a:p>
            <a:pPr defTabSz="877823">
              <a:lnSpc>
                <a:spcPct val="90000"/>
              </a:lnSpc>
              <a:spcBef>
                <a:spcPts val="500"/>
              </a:spcBef>
              <a:buSzTx/>
              <a:buFont typeface="Arial" panose="020B0604020202020204" pitchFamily="34" charset="0"/>
              <a:buChar char="•"/>
              <a:defRPr sz="1800"/>
            </a:pPr>
            <a:r>
              <a:rPr sz="2000" dirty="0">
                <a:latin typeface="+mn-lt"/>
              </a:rPr>
              <a:t>Admits can be obtained before school, during lunch and after school.</a:t>
            </a:r>
          </a:p>
          <a:p>
            <a:pPr defTabSz="877823">
              <a:lnSpc>
                <a:spcPct val="90000"/>
              </a:lnSpc>
              <a:spcBef>
                <a:spcPts val="500"/>
              </a:spcBef>
              <a:buSzTx/>
              <a:buFont typeface="Arial" panose="020B0604020202020204" pitchFamily="34" charset="0"/>
              <a:buChar char="•"/>
              <a:defRPr sz="1800"/>
            </a:pPr>
            <a:r>
              <a:rPr sz="2000" dirty="0">
                <a:latin typeface="+mn-lt"/>
              </a:rPr>
              <a:t>Emergency Contact Cards</a:t>
            </a:r>
          </a:p>
          <a:p>
            <a:pPr defTabSz="877823">
              <a:lnSpc>
                <a:spcPct val="90000"/>
              </a:lnSpc>
              <a:spcBef>
                <a:spcPts val="500"/>
              </a:spcBef>
              <a:buSzTx/>
              <a:buFont typeface="Arial" panose="020B0604020202020204" pitchFamily="34" charset="0"/>
              <a:buChar char="•"/>
              <a:defRPr sz="1800"/>
            </a:pPr>
            <a:r>
              <a:rPr sz="2000" dirty="0">
                <a:latin typeface="+mn-lt"/>
              </a:rPr>
              <a:t>Sign-outs are not allowed after 1:50 p.m.</a:t>
            </a:r>
          </a:p>
        </p:txBody>
      </p:sp>
      <p:sp>
        <p:nvSpPr>
          <p:cNvPr id="7" name="TextBox 6">
            <a:extLst>
              <a:ext uri="{FF2B5EF4-FFF2-40B4-BE49-F238E27FC236}">
                <a16:creationId xmlns:a16="http://schemas.microsoft.com/office/drawing/2014/main" xmlns="" id="{CA47E77E-E7F2-48E8-A20E-CFD6AC80AA60}"/>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6" name="Straight Connector 5">
            <a:extLst>
              <a:ext uri="{FF2B5EF4-FFF2-40B4-BE49-F238E27FC236}">
                <a16:creationId xmlns:a16="http://schemas.microsoft.com/office/drawing/2014/main" xmlns="" id="{D6B90924-B855-47EC-8BD0-3EAA4CF72C40}"/>
              </a:ext>
            </a:extLst>
          </p:cNvPr>
          <p:cNvCxnSpPr/>
          <p:nvPr/>
        </p:nvCxnSpPr>
        <p:spPr>
          <a:xfrm>
            <a:off x="3962400" y="13716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34">
            <a:extLst>
              <a:ext uri="{FF2B5EF4-FFF2-40B4-BE49-F238E27FC236}">
                <a16:creationId xmlns:a16="http://schemas.microsoft.com/office/drawing/2014/main" xmlns="" id="{891DD0C1-8408-4AB4-B639-C563C1DD205C}"/>
              </a:ext>
            </a:extLst>
          </p:cNvPr>
          <p:cNvSpPr txBox="1">
            <a:spLocks/>
          </p:cNvSpPr>
          <p:nvPr/>
        </p:nvSpPr>
        <p:spPr>
          <a:xfrm>
            <a:off x="4052016" y="1371600"/>
            <a:ext cx="4939579" cy="4724400"/>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a:lnSpc>
                <a:spcPct val="90000"/>
              </a:lnSpc>
              <a:buFont typeface="Arial" panose="020B0604020202020204" pitchFamily="34" charset="0"/>
              <a:buChar char="•"/>
              <a:defRPr/>
            </a:pPr>
            <a:endParaRPr lang="es-ES" sz="2000" dirty="0">
              <a:latin typeface="+mn-lt"/>
            </a:endParaRPr>
          </a:p>
          <a:p>
            <a:pPr>
              <a:lnSpc>
                <a:spcPct val="90000"/>
              </a:lnSpc>
              <a:buFont typeface="Arial" panose="020B0604020202020204" pitchFamily="34" charset="0"/>
              <a:buChar char="•"/>
              <a:defRPr/>
            </a:pPr>
            <a:r>
              <a:rPr lang="es-ES" sz="2000" dirty="0">
                <a:latin typeface="+mn-lt"/>
              </a:rPr>
              <a:t>Localizada en la oficina  #20.</a:t>
            </a:r>
          </a:p>
          <a:p>
            <a:pPr>
              <a:lnSpc>
                <a:spcPct val="90000"/>
              </a:lnSpc>
              <a:buFont typeface="Arial" panose="020B0604020202020204" pitchFamily="34" charset="0"/>
              <a:buChar char="•"/>
              <a:defRPr/>
            </a:pPr>
            <a:r>
              <a:rPr lang="es-ES" sz="2000" dirty="0">
                <a:latin typeface="+mn-lt"/>
              </a:rPr>
              <a:t>El horario es de las 7:00 a.m. - 2:45 p.m.</a:t>
            </a:r>
          </a:p>
          <a:p>
            <a:pPr>
              <a:lnSpc>
                <a:spcPct val="90000"/>
              </a:lnSpc>
              <a:buFont typeface="Arial" panose="020B0604020202020204" pitchFamily="34" charset="0"/>
              <a:buChar char="•"/>
              <a:defRPr/>
            </a:pPr>
            <a:r>
              <a:rPr lang="es-ES" sz="2000" dirty="0">
                <a:latin typeface="+mn-lt"/>
              </a:rPr>
              <a:t>Las notas de admisión a clase deben obtenerse antes que empiece la escuela, durante el almuerzo y después de escuela.</a:t>
            </a:r>
          </a:p>
          <a:p>
            <a:pPr>
              <a:lnSpc>
                <a:spcPct val="90000"/>
              </a:lnSpc>
              <a:buFont typeface="Arial" panose="020B0604020202020204" pitchFamily="34" charset="0"/>
              <a:buChar char="•"/>
              <a:defRPr/>
            </a:pPr>
            <a:r>
              <a:rPr lang="es-ES" sz="2000" dirty="0">
                <a:latin typeface="+mn-lt"/>
              </a:rPr>
              <a:t>Tarjeta de Contactos de Emergencia</a:t>
            </a:r>
          </a:p>
          <a:p>
            <a:pPr>
              <a:lnSpc>
                <a:spcPct val="90000"/>
              </a:lnSpc>
              <a:buFont typeface="Arial" panose="020B0604020202020204" pitchFamily="34" charset="0"/>
              <a:buChar char="•"/>
              <a:defRPr/>
            </a:pPr>
            <a:r>
              <a:rPr lang="es-ES" sz="2000" dirty="0">
                <a:latin typeface="+mn-lt"/>
              </a:rPr>
              <a:t>No se permite sacar a los estudiantes de la escuela después de la 1:50 p.m.</a:t>
            </a:r>
          </a:p>
          <a:p>
            <a:pPr defTabSz="877823">
              <a:lnSpc>
                <a:spcPct val="90000"/>
              </a:lnSpc>
              <a:spcBef>
                <a:spcPts val="500"/>
              </a:spcBef>
              <a:buSzTx/>
              <a:buFont typeface="Arial" panose="020B0604020202020204" pitchFamily="34" charset="0"/>
              <a:buChar char="•"/>
              <a:defRPr sz="1800"/>
            </a:pPr>
            <a:endParaRPr lang="es-ES" sz="1600" dirty="0">
              <a:latin typeface="+mn-lt"/>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D97DC3-85A3-44A1-ABD6-A3F327E53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235"/>
            <a:ext cx="9144000" cy="6858000"/>
          </a:xfrm>
          <a:prstGeom prst="rect">
            <a:avLst/>
          </a:prstGeom>
        </p:spPr>
      </p:pic>
      <p:sp>
        <p:nvSpPr>
          <p:cNvPr id="57" name="Shape 57"/>
          <p:cNvSpPr>
            <a:spLocks noGrp="1"/>
          </p:cNvSpPr>
          <p:nvPr>
            <p:ph type="title" idx="4294967295"/>
          </p:nvPr>
        </p:nvSpPr>
        <p:spPr>
          <a:xfrm>
            <a:off x="457207" y="0"/>
            <a:ext cx="7477867" cy="5397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0000"/>
          </a:bodyPr>
          <a:lstStyle>
            <a:lvl1pPr>
              <a:defRPr>
                <a:solidFill>
                  <a:srgbClr val="9A403E"/>
                </a:solidFill>
                <a:latin typeface="Tempus Sans ITC"/>
                <a:ea typeface="Tempus Sans ITC"/>
                <a:cs typeface="Tempus Sans ITC"/>
                <a:sym typeface="Tempus Sans ITC"/>
              </a:defRPr>
            </a:lvl1pPr>
          </a:lstStyle>
          <a:p>
            <a:pPr lvl="0">
              <a:defRPr sz="1800">
                <a:solidFill>
                  <a:srgbClr val="000000"/>
                </a:solidFill>
              </a:defRPr>
            </a:pPr>
            <a:r>
              <a:rPr sz="3600" dirty="0">
                <a:solidFill>
                  <a:schemeClr val="tx1">
                    <a:lumMod val="85000"/>
                    <a:lumOff val="15000"/>
                  </a:schemeClr>
                </a:solidFill>
                <a:latin typeface="Sunshine" panose="02000500000000000000" pitchFamily="2" charset="0"/>
              </a:rPr>
              <a:t>Transportation</a:t>
            </a:r>
            <a:r>
              <a:rPr lang="en-US" sz="3600" dirty="0">
                <a:solidFill>
                  <a:schemeClr val="tx1">
                    <a:lumMod val="85000"/>
                    <a:lumOff val="15000"/>
                  </a:schemeClr>
                </a:solidFill>
                <a:latin typeface="Sunshine" panose="02000500000000000000" pitchFamily="2" charset="0"/>
              </a:rPr>
              <a:t> /</a:t>
            </a:r>
            <a:r>
              <a:rPr lang="es-ES_tradnl" sz="3600" dirty="0">
                <a:solidFill>
                  <a:schemeClr val="tx1">
                    <a:lumMod val="85000"/>
                    <a:lumOff val="15000"/>
                  </a:schemeClr>
                </a:solidFill>
                <a:latin typeface="Sunshine" panose="02000500000000000000" pitchFamily="2" charset="0"/>
              </a:rPr>
              <a:t>Transportación</a:t>
            </a:r>
            <a:endParaRPr sz="3600" dirty="0">
              <a:solidFill>
                <a:schemeClr val="tx1">
                  <a:lumMod val="85000"/>
                  <a:lumOff val="15000"/>
                </a:schemeClr>
              </a:solidFill>
              <a:latin typeface="Sunshine" panose="02000500000000000000" pitchFamily="2" charset="0"/>
            </a:endParaRPr>
          </a:p>
        </p:txBody>
      </p:sp>
      <p:sp>
        <p:nvSpPr>
          <p:cNvPr id="58" name="Shape 58"/>
          <p:cNvSpPr>
            <a:spLocks noGrp="1"/>
          </p:cNvSpPr>
          <p:nvPr>
            <p:ph type="body" idx="4294967295"/>
          </p:nvPr>
        </p:nvSpPr>
        <p:spPr>
          <a:xfrm>
            <a:off x="141834" y="1000573"/>
            <a:ext cx="3998269" cy="5346939"/>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p>
            <a:pPr marL="238124" lvl="0" indent="-238124" algn="just">
              <a:lnSpc>
                <a:spcPct val="90000"/>
              </a:lnSpc>
              <a:spcBef>
                <a:spcPts val="400"/>
              </a:spcBef>
              <a:buChar char="•"/>
              <a:defRPr sz="1800"/>
            </a:pPr>
            <a:r>
              <a:rPr sz="1400" dirty="0">
                <a:latin typeface="+mn-lt"/>
              </a:rPr>
              <a:t>Students may be transported to and from school if they live two miles or more from the school within school boundaries. </a:t>
            </a:r>
          </a:p>
          <a:p>
            <a:pPr lvl="0" algn="just">
              <a:lnSpc>
                <a:spcPct val="90000"/>
              </a:lnSpc>
              <a:buChar char="•"/>
              <a:defRPr sz="1800"/>
            </a:pPr>
            <a:endParaRPr sz="1400" dirty="0">
              <a:latin typeface="+mn-lt"/>
            </a:endParaRPr>
          </a:p>
          <a:p>
            <a:pPr marL="238124" lvl="0" indent="-238124" algn="just">
              <a:lnSpc>
                <a:spcPct val="90000"/>
              </a:lnSpc>
              <a:spcBef>
                <a:spcPts val="400"/>
              </a:spcBef>
              <a:buChar char="•"/>
              <a:defRPr sz="1800"/>
            </a:pPr>
            <a:r>
              <a:rPr sz="1400" dirty="0">
                <a:latin typeface="+mn-lt"/>
              </a:rPr>
              <a:t>Transportation </a:t>
            </a:r>
            <a:r>
              <a:rPr lang="en-US" sz="1400" dirty="0">
                <a:latin typeface="+mn-lt"/>
              </a:rPr>
              <a:t>is</a:t>
            </a:r>
            <a:r>
              <a:rPr sz="1400" dirty="0">
                <a:latin typeface="+mn-lt"/>
              </a:rPr>
              <a:t> not provided for</a:t>
            </a:r>
            <a:r>
              <a:rPr lang="en-US" sz="1400" dirty="0">
                <a:latin typeface="+mn-lt"/>
              </a:rPr>
              <a:t> </a:t>
            </a:r>
            <a:r>
              <a:rPr sz="1400" dirty="0">
                <a:latin typeface="+mn-lt"/>
              </a:rPr>
              <a:t>magnet students who are out of school boundaries.  </a:t>
            </a:r>
            <a:r>
              <a:rPr lang="en-US" sz="1400" dirty="0">
                <a:latin typeface="+mn-lt"/>
              </a:rPr>
              <a:t>Students may be eligible for a “space available” pass after the first ten days of school on a first come, first serve basis.</a:t>
            </a:r>
            <a:endParaRPr sz="1400" dirty="0">
              <a:latin typeface="+mn-lt"/>
            </a:endParaRPr>
          </a:p>
          <a:p>
            <a:pPr lvl="0" algn="just">
              <a:lnSpc>
                <a:spcPct val="90000"/>
              </a:lnSpc>
              <a:buChar char="•"/>
              <a:defRPr sz="1800"/>
            </a:pPr>
            <a:endParaRPr sz="1400" dirty="0">
              <a:latin typeface="+mn-lt"/>
            </a:endParaRPr>
          </a:p>
          <a:p>
            <a:pPr marL="238124" lvl="0" indent="-238124" algn="just">
              <a:lnSpc>
                <a:spcPct val="90000"/>
              </a:lnSpc>
              <a:spcBef>
                <a:spcPts val="400"/>
              </a:spcBef>
              <a:buChar char="•"/>
              <a:defRPr sz="1800"/>
            </a:pPr>
            <a:r>
              <a:rPr sz="1400" dirty="0">
                <a:latin typeface="+mn-lt"/>
              </a:rPr>
              <a:t>No student is allowed to ride a school bus other than the one to which he/she is assigned. </a:t>
            </a:r>
          </a:p>
          <a:p>
            <a:pPr lvl="0" algn="just">
              <a:lnSpc>
                <a:spcPct val="90000"/>
              </a:lnSpc>
              <a:buChar char="•"/>
              <a:defRPr sz="1800"/>
            </a:pPr>
            <a:endParaRPr sz="1400" dirty="0">
              <a:latin typeface="+mn-lt"/>
            </a:endParaRPr>
          </a:p>
          <a:p>
            <a:pPr marL="238124" lvl="0" indent="-238124" algn="just">
              <a:lnSpc>
                <a:spcPct val="90000"/>
              </a:lnSpc>
              <a:spcBef>
                <a:spcPts val="400"/>
              </a:spcBef>
              <a:buChar char="•"/>
              <a:defRPr sz="1800"/>
            </a:pPr>
            <a:r>
              <a:rPr sz="1400" dirty="0">
                <a:latin typeface="+mn-lt"/>
              </a:rPr>
              <a:t>The school bus driver has absolute jurisdiction over all students on their school bus.</a:t>
            </a:r>
          </a:p>
          <a:p>
            <a:pPr lvl="0" algn="just">
              <a:lnSpc>
                <a:spcPct val="90000"/>
              </a:lnSpc>
              <a:buChar char="•"/>
              <a:defRPr sz="1800"/>
            </a:pPr>
            <a:endParaRPr sz="1200" dirty="0">
              <a:latin typeface="+mn-lt"/>
            </a:endParaRPr>
          </a:p>
          <a:p>
            <a:pPr marL="238124" lvl="0" indent="-238124" algn="just">
              <a:lnSpc>
                <a:spcPct val="90000"/>
              </a:lnSpc>
              <a:spcBef>
                <a:spcPts val="400"/>
              </a:spcBef>
              <a:buChar char="•"/>
              <a:defRPr sz="1800"/>
            </a:pPr>
            <a:r>
              <a:rPr sz="1400" dirty="0">
                <a:latin typeface="+mn-lt"/>
              </a:rPr>
              <a:t>Private buses may be hired to transport students to and from school. Afternoon pick-up is on the Driver’s Ed </a:t>
            </a:r>
            <a:r>
              <a:rPr lang="en-US" sz="1400" dirty="0">
                <a:latin typeface="+mn-lt"/>
              </a:rPr>
              <a:t>R</a:t>
            </a:r>
            <a:r>
              <a:rPr sz="1400" dirty="0">
                <a:latin typeface="+mn-lt"/>
              </a:rPr>
              <a:t>ange for all private busses. </a:t>
            </a:r>
          </a:p>
        </p:txBody>
      </p:sp>
      <p:sp>
        <p:nvSpPr>
          <p:cNvPr id="6" name="TextBox 5">
            <a:extLst>
              <a:ext uri="{FF2B5EF4-FFF2-40B4-BE49-F238E27FC236}">
                <a16:creationId xmlns:a16="http://schemas.microsoft.com/office/drawing/2014/main" xmlns="" id="{9C8D6CF5-9D01-469E-9222-14531ED2A571}"/>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3F9ECA4D-B2A7-48A4-BD3A-B216D011A2B9}"/>
              </a:ext>
            </a:extLst>
          </p:cNvPr>
          <p:cNvCxnSpPr>
            <a:cxnSpLocks/>
          </p:cNvCxnSpPr>
          <p:nvPr/>
        </p:nvCxnSpPr>
        <p:spPr>
          <a:xfrm>
            <a:off x="4343400" y="539713"/>
            <a:ext cx="0" cy="5175287"/>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58">
            <a:extLst>
              <a:ext uri="{FF2B5EF4-FFF2-40B4-BE49-F238E27FC236}">
                <a16:creationId xmlns:a16="http://schemas.microsoft.com/office/drawing/2014/main" xmlns="" id="{F7758316-C4EB-42E0-83CD-AFBC4F4A86F1}"/>
              </a:ext>
            </a:extLst>
          </p:cNvPr>
          <p:cNvSpPr txBox="1">
            <a:spLocks/>
          </p:cNvSpPr>
          <p:nvPr/>
        </p:nvSpPr>
        <p:spPr>
          <a:xfrm>
            <a:off x="4419600" y="914401"/>
            <a:ext cx="4495799" cy="4800600"/>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algn="l">
              <a:buFont typeface="Arial" panose="020B0604020202020204" pitchFamily="34" charset="0"/>
              <a:buChar char="•"/>
              <a:defRPr/>
            </a:pPr>
            <a:r>
              <a:rPr lang="es-ES" sz="1200" dirty="0">
                <a:latin typeface="+mn-lt"/>
              </a:rPr>
              <a:t>Los estudiantes podrán ser </a:t>
            </a:r>
          </a:p>
          <a:p>
            <a:pPr marL="0" indent="0" algn="l">
              <a:buNone/>
              <a:defRPr/>
            </a:pPr>
            <a:r>
              <a:rPr lang="es-ES" sz="1200" dirty="0">
                <a:latin typeface="+mn-lt"/>
              </a:rPr>
              <a:t>        transportados a la escuela si viven    </a:t>
            </a:r>
          </a:p>
          <a:p>
            <a:pPr marL="0" indent="0" algn="l">
              <a:buNone/>
              <a:defRPr/>
            </a:pPr>
            <a:r>
              <a:rPr lang="es-ES" sz="1200" dirty="0">
                <a:latin typeface="+mn-lt"/>
              </a:rPr>
              <a:t>        dos millas o más de la escuela o si viven </a:t>
            </a:r>
          </a:p>
          <a:p>
            <a:pPr marL="0" indent="0" algn="l">
              <a:buNone/>
              <a:defRPr/>
            </a:pPr>
            <a:r>
              <a:rPr lang="es-ES" sz="1200" dirty="0">
                <a:latin typeface="+mn-lt"/>
              </a:rPr>
              <a:t>        dentro de los límites de la escuela.</a:t>
            </a:r>
          </a:p>
          <a:p>
            <a:pPr algn="just">
              <a:lnSpc>
                <a:spcPct val="90000"/>
              </a:lnSpc>
              <a:buFont typeface="Arial" panose="020B0604020202020204" pitchFamily="34" charset="0"/>
              <a:buChar char="•"/>
              <a:defRPr/>
            </a:pPr>
            <a:r>
              <a:rPr lang="es-ES" sz="1200" dirty="0">
                <a:latin typeface="+mn-lt"/>
              </a:rPr>
              <a:t>El transporte no es proporcionado para todos los estudiantes "magnet" que viven fuera de los límites de la escuela. Los estudiantes pueden ser elegibles para un "espacio disponible“ después de los primeros diez días de la escuela de acuerdo a quien lo pide primero.</a:t>
            </a:r>
          </a:p>
          <a:p>
            <a:pPr algn="just">
              <a:lnSpc>
                <a:spcPct val="90000"/>
              </a:lnSpc>
              <a:buFont typeface="Arial" panose="020B0604020202020204" pitchFamily="34" charset="0"/>
              <a:buChar char="•"/>
              <a:defRPr/>
            </a:pPr>
            <a:r>
              <a:rPr lang="es-ES" sz="1200" dirty="0">
                <a:latin typeface="+mn-lt"/>
              </a:rPr>
              <a:t>No se le permite a ningún estudiante subir a un autobús escolar distinto al que se le fue asignado.</a:t>
            </a:r>
          </a:p>
          <a:p>
            <a:pPr algn="just">
              <a:lnSpc>
                <a:spcPct val="90000"/>
              </a:lnSpc>
              <a:buFont typeface="Arial" panose="020B0604020202020204" pitchFamily="34" charset="0"/>
              <a:buChar char="•"/>
              <a:defRPr/>
            </a:pPr>
            <a:r>
              <a:rPr lang="es-ES" sz="1200" dirty="0">
                <a:latin typeface="+mn-lt"/>
              </a:rPr>
              <a:t>El chofer escolar tiene jurisdicción absoluta sobre todos los estudiantes en su autobús. </a:t>
            </a:r>
          </a:p>
          <a:p>
            <a:pPr algn="just">
              <a:lnSpc>
                <a:spcPct val="90000"/>
              </a:lnSpc>
              <a:buFont typeface="Arial" panose="020B0604020202020204" pitchFamily="34" charset="0"/>
              <a:buChar char="•"/>
              <a:defRPr/>
            </a:pPr>
            <a:r>
              <a:rPr lang="es-ES" sz="1200" dirty="0">
                <a:latin typeface="+mn-lt"/>
              </a:rPr>
              <a:t>Los autobuses privados pueden ser contratados para el transporte de los estudiantes para la ida y vuelta de la escuela. La recogida de los estudiantes por los autobuses privados será en el estacionamiento donde se efectúan las clases de educación para aprender a manejar. Habrá más información disponible durante el recorrido de la escuela. </a:t>
            </a:r>
          </a:p>
          <a:p>
            <a:pPr marL="238124" indent="-238124" algn="just">
              <a:lnSpc>
                <a:spcPct val="90000"/>
              </a:lnSpc>
              <a:spcBef>
                <a:spcPts val="400"/>
              </a:spcBef>
              <a:buFont typeface="Arial"/>
              <a:buChar char="•"/>
              <a:defRPr sz="1800"/>
            </a:pPr>
            <a:endParaRPr lang="es-ES" sz="1200" dirty="0">
              <a:latin typeface="+mn-l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BDF517-2C70-4903-946B-6F2DD49A1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 y="0"/>
            <a:ext cx="9144000" cy="6858000"/>
          </a:xfrm>
          <a:prstGeom prst="rect">
            <a:avLst/>
          </a:prstGeom>
        </p:spPr>
      </p:pic>
      <p:sp>
        <p:nvSpPr>
          <p:cNvPr id="60" name="Shape 60"/>
          <p:cNvSpPr>
            <a:spLocks noGrp="1"/>
          </p:cNvSpPr>
          <p:nvPr>
            <p:ph type="title" idx="4294967295"/>
          </p:nvPr>
        </p:nvSpPr>
        <p:spPr>
          <a:xfrm>
            <a:off x="114303" y="363361"/>
            <a:ext cx="7709171" cy="11083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defTabSz="694944">
              <a:defRPr sz="3300">
                <a:solidFill>
                  <a:srgbClr val="9A403E"/>
                </a:solidFill>
                <a:latin typeface="Tempus Sans ITC"/>
                <a:ea typeface="Tempus Sans ITC"/>
                <a:cs typeface="Tempus Sans ITC"/>
                <a:sym typeface="Tempus Sans ITC"/>
              </a:defRPr>
            </a:lvl1pPr>
          </a:lstStyle>
          <a:p>
            <a:pPr lvl="0">
              <a:defRPr sz="1800">
                <a:solidFill>
                  <a:srgbClr val="000000"/>
                </a:solidFill>
              </a:defRPr>
            </a:pPr>
            <a:r>
              <a:rPr sz="2800" dirty="0">
                <a:solidFill>
                  <a:schemeClr val="tx1">
                    <a:lumMod val="85000"/>
                    <a:lumOff val="15000"/>
                  </a:schemeClr>
                </a:solidFill>
                <a:latin typeface="Sunshine" panose="02000500000000000000" pitchFamily="2" charset="0"/>
              </a:rPr>
              <a:t>Student Drop-off/Parking</a:t>
            </a:r>
            <a:r>
              <a:rPr lang="en-US" sz="2800" dirty="0">
                <a:solidFill>
                  <a:schemeClr val="tx1">
                    <a:lumMod val="85000"/>
                    <a:lumOff val="15000"/>
                  </a:schemeClr>
                </a:solidFill>
                <a:latin typeface="Sunshine" panose="02000500000000000000" pitchFamily="2" charset="0"/>
              </a:rPr>
              <a:t/>
            </a:r>
            <a:br>
              <a:rPr lang="en-US" sz="2800" dirty="0">
                <a:solidFill>
                  <a:schemeClr val="tx1">
                    <a:lumMod val="85000"/>
                    <a:lumOff val="15000"/>
                  </a:schemeClr>
                </a:solidFill>
                <a:latin typeface="Sunshine" panose="02000500000000000000" pitchFamily="2" charset="0"/>
              </a:rPr>
            </a:br>
            <a:r>
              <a:rPr lang="es-ES" sz="2800" dirty="0">
                <a:solidFill>
                  <a:schemeClr val="tx1">
                    <a:lumMod val="85000"/>
                    <a:lumOff val="15000"/>
                  </a:schemeClr>
                </a:solidFill>
                <a:latin typeface="Sunshine" panose="02000500000000000000" pitchFamily="2" charset="0"/>
              </a:rPr>
              <a:t>Estacionamiento para la entrega y la recogida de </a:t>
            </a:r>
            <a:br>
              <a:rPr lang="es-ES" sz="2800" dirty="0">
                <a:solidFill>
                  <a:schemeClr val="tx1">
                    <a:lumMod val="85000"/>
                    <a:lumOff val="15000"/>
                  </a:schemeClr>
                </a:solidFill>
                <a:latin typeface="Sunshine" panose="02000500000000000000" pitchFamily="2" charset="0"/>
              </a:rPr>
            </a:br>
            <a:r>
              <a:rPr lang="es-ES" sz="2800" dirty="0">
                <a:solidFill>
                  <a:schemeClr val="tx1">
                    <a:lumMod val="85000"/>
                    <a:lumOff val="15000"/>
                  </a:schemeClr>
                </a:solidFill>
                <a:latin typeface="Sunshine" panose="02000500000000000000" pitchFamily="2" charset="0"/>
              </a:rPr>
              <a:t>los estudiantes</a:t>
            </a:r>
            <a:endParaRPr sz="2800" dirty="0">
              <a:solidFill>
                <a:schemeClr val="tx1">
                  <a:lumMod val="85000"/>
                  <a:lumOff val="15000"/>
                </a:schemeClr>
              </a:solidFill>
              <a:latin typeface="Sunshine" panose="02000500000000000000" pitchFamily="2" charset="0"/>
            </a:endParaRPr>
          </a:p>
        </p:txBody>
      </p:sp>
      <p:sp>
        <p:nvSpPr>
          <p:cNvPr id="61" name="Shape 61"/>
          <p:cNvSpPr>
            <a:spLocks noGrp="1"/>
          </p:cNvSpPr>
          <p:nvPr>
            <p:ph type="body" idx="4294967295"/>
          </p:nvPr>
        </p:nvSpPr>
        <p:spPr>
          <a:xfrm>
            <a:off x="114303" y="1752600"/>
            <a:ext cx="3809994" cy="4187847"/>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p>
            <a:pPr marL="288130" lvl="0" indent="-288130">
              <a:lnSpc>
                <a:spcPct val="90000"/>
              </a:lnSpc>
              <a:spcBef>
                <a:spcPts val="500"/>
              </a:spcBef>
              <a:buChar char="•"/>
              <a:defRPr sz="1800"/>
            </a:pPr>
            <a:r>
              <a:rPr sz="1600" dirty="0">
                <a:latin typeface="+mn-lt"/>
              </a:rPr>
              <a:t>Students may be dropped off in the parent loop on the west side of the school. </a:t>
            </a:r>
          </a:p>
          <a:p>
            <a:pPr marL="288130" lvl="0" indent="-288130">
              <a:lnSpc>
                <a:spcPct val="90000"/>
              </a:lnSpc>
              <a:spcBef>
                <a:spcPts val="500"/>
              </a:spcBef>
              <a:buChar char="•"/>
              <a:defRPr sz="1800"/>
            </a:pPr>
            <a:r>
              <a:rPr sz="1600" dirty="0">
                <a:latin typeface="+mn-lt"/>
              </a:rPr>
              <a:t>Parents should avoid dropping students off in areas of heavy traffic.</a:t>
            </a:r>
          </a:p>
          <a:p>
            <a:pPr marL="288130" lvl="0" indent="-288130">
              <a:lnSpc>
                <a:spcPct val="90000"/>
              </a:lnSpc>
              <a:spcBef>
                <a:spcPts val="500"/>
              </a:spcBef>
              <a:buChar char="•"/>
              <a:defRPr sz="1800"/>
            </a:pPr>
            <a:r>
              <a:rPr sz="1600" dirty="0">
                <a:latin typeface="+mn-lt"/>
              </a:rPr>
              <a:t>Parents may not use the Faculty Parking Lot  or bus loop to drop-off or pick up students.</a:t>
            </a:r>
          </a:p>
          <a:p>
            <a:pPr marL="288130" lvl="0" indent="-288130">
              <a:lnSpc>
                <a:spcPct val="90000"/>
              </a:lnSpc>
              <a:spcBef>
                <a:spcPts val="500"/>
              </a:spcBef>
              <a:buChar char="•"/>
              <a:defRPr sz="1800"/>
            </a:pPr>
            <a:r>
              <a:rPr sz="1600" dirty="0">
                <a:latin typeface="+mn-lt"/>
              </a:rPr>
              <a:t>Parents should attempt to drop-off students by 7:00 a.m. due to the volume of students at Ferguson.</a:t>
            </a:r>
          </a:p>
          <a:p>
            <a:pPr marL="288130" lvl="0" indent="-288130">
              <a:lnSpc>
                <a:spcPct val="90000"/>
              </a:lnSpc>
              <a:spcBef>
                <a:spcPts val="500"/>
              </a:spcBef>
              <a:buChar char="•"/>
              <a:defRPr sz="1800"/>
            </a:pPr>
            <a:r>
              <a:rPr sz="1600" dirty="0">
                <a:latin typeface="+mn-lt"/>
              </a:rPr>
              <a:t>It is suggested that parents and students have a pre-arranged location for pick-up.</a:t>
            </a:r>
          </a:p>
          <a:p>
            <a:pPr marL="288130" lvl="0" indent="-288130">
              <a:lnSpc>
                <a:spcPct val="90000"/>
              </a:lnSpc>
              <a:spcBef>
                <a:spcPts val="500"/>
              </a:spcBef>
              <a:buChar char="•"/>
              <a:defRPr sz="1800"/>
            </a:pPr>
            <a:r>
              <a:rPr sz="1600" dirty="0">
                <a:latin typeface="+mn-lt"/>
              </a:rPr>
              <a:t>Carpooling is appreciated!</a:t>
            </a:r>
          </a:p>
          <a:p>
            <a:pPr marL="288130" lvl="0" indent="-288130">
              <a:lnSpc>
                <a:spcPct val="90000"/>
              </a:lnSpc>
              <a:spcBef>
                <a:spcPts val="500"/>
              </a:spcBef>
              <a:buChar char="•"/>
              <a:defRPr sz="1800"/>
            </a:pPr>
            <a:r>
              <a:rPr sz="1600" dirty="0">
                <a:latin typeface="+mn-lt"/>
              </a:rPr>
              <a:t>Make sure to have rainy day plans.</a:t>
            </a:r>
          </a:p>
        </p:txBody>
      </p:sp>
      <p:sp>
        <p:nvSpPr>
          <p:cNvPr id="6" name="TextBox 5">
            <a:extLst>
              <a:ext uri="{FF2B5EF4-FFF2-40B4-BE49-F238E27FC236}">
                <a16:creationId xmlns:a16="http://schemas.microsoft.com/office/drawing/2014/main" xmlns="" id="{835EA924-71B7-4731-BFAA-116EED9486FF}"/>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269F7F76-4C76-4CE5-88D8-0AC3FB43053D}"/>
              </a:ext>
            </a:extLst>
          </p:cNvPr>
          <p:cNvCxnSpPr/>
          <p:nvPr/>
        </p:nvCxnSpPr>
        <p:spPr>
          <a:xfrm>
            <a:off x="4038600" y="16764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58">
            <a:extLst>
              <a:ext uri="{FF2B5EF4-FFF2-40B4-BE49-F238E27FC236}">
                <a16:creationId xmlns:a16="http://schemas.microsoft.com/office/drawing/2014/main" xmlns="" id="{F3696CA7-89A5-461D-994A-1BA464B28BC6}"/>
              </a:ext>
            </a:extLst>
          </p:cNvPr>
          <p:cNvSpPr txBox="1">
            <a:spLocks/>
          </p:cNvSpPr>
          <p:nvPr/>
        </p:nvSpPr>
        <p:spPr>
          <a:xfrm>
            <a:off x="4267205" y="1600201"/>
            <a:ext cx="4648191" cy="4114799"/>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0" indent="0" algn="just">
              <a:lnSpc>
                <a:spcPct val="90000"/>
              </a:lnSpc>
              <a:buNone/>
              <a:defRPr/>
            </a:pPr>
            <a:endParaRPr lang="es-ES" sz="1200" dirty="0"/>
          </a:p>
          <a:p>
            <a:pPr algn="just">
              <a:lnSpc>
                <a:spcPct val="90000"/>
              </a:lnSpc>
              <a:buFont typeface="Arial" panose="020B0604020202020204" pitchFamily="34" charset="0"/>
              <a:buChar char="•"/>
              <a:defRPr/>
            </a:pPr>
            <a:r>
              <a:rPr lang="es-ES" sz="1400" dirty="0"/>
              <a:t>Los estudiantes pueden dejarse en la zona designada para los padres localizada al oeste de la escuela.</a:t>
            </a:r>
          </a:p>
          <a:p>
            <a:pPr algn="just">
              <a:lnSpc>
                <a:spcPct val="90000"/>
              </a:lnSpc>
              <a:buFont typeface="Arial" panose="020B0604020202020204" pitchFamily="34" charset="0"/>
              <a:buChar char="•"/>
              <a:defRPr/>
            </a:pPr>
            <a:r>
              <a:rPr lang="es-ES" sz="1400" dirty="0"/>
              <a:t>Los padres deben evitar dejar a los estudiantes en áreas de mucho tránsito vehicular.</a:t>
            </a:r>
          </a:p>
          <a:p>
            <a:pPr algn="just">
              <a:lnSpc>
                <a:spcPct val="90000"/>
              </a:lnSpc>
              <a:buFont typeface="Arial" panose="020B0604020202020204" pitchFamily="34" charset="0"/>
              <a:buChar char="•"/>
              <a:defRPr/>
            </a:pPr>
            <a:r>
              <a:rPr lang="es-ES" sz="1400" dirty="0"/>
              <a:t>Los padres no deben usar al estacionamiento de la facultad o el estacionamiento de los autobuses.</a:t>
            </a:r>
          </a:p>
          <a:p>
            <a:pPr algn="just">
              <a:lnSpc>
                <a:spcPct val="90000"/>
              </a:lnSpc>
              <a:buFont typeface="Arial" panose="020B0604020202020204" pitchFamily="34" charset="0"/>
              <a:buChar char="•"/>
              <a:defRPr/>
            </a:pPr>
            <a:r>
              <a:rPr lang="es-ES" sz="1400" dirty="0"/>
              <a:t>Los padres deben hacer lo posible por dejar a los estudiantes en la escuela a las 7:00 a.m. para evitar el congestionamiento vehicular. </a:t>
            </a:r>
          </a:p>
          <a:p>
            <a:pPr algn="just">
              <a:lnSpc>
                <a:spcPct val="90000"/>
              </a:lnSpc>
              <a:buFont typeface="Arial" panose="020B0604020202020204" pitchFamily="34" charset="0"/>
              <a:buChar char="•"/>
              <a:defRPr/>
            </a:pPr>
            <a:r>
              <a:rPr lang="es-ES" sz="1400" dirty="0">
                <a:latin typeface="+mn-lt"/>
              </a:rPr>
              <a:t>Se sugiere que los padres tengan un lugar predestinado para la recogida después de escuela.</a:t>
            </a:r>
          </a:p>
          <a:p>
            <a:pPr algn="l">
              <a:lnSpc>
                <a:spcPct val="90000"/>
              </a:lnSpc>
              <a:buFont typeface="Arial" panose="020B0604020202020204" pitchFamily="34" charset="0"/>
              <a:buChar char="•"/>
              <a:defRPr/>
            </a:pPr>
            <a:r>
              <a:rPr lang="es-ES" sz="1400" dirty="0">
                <a:latin typeface="+mn-lt"/>
              </a:rPr>
              <a:t>Se aprecia si comparten el carro para evitar el congestionamiento vehicular.</a:t>
            </a:r>
          </a:p>
          <a:p>
            <a:pPr algn="l">
              <a:lnSpc>
                <a:spcPct val="90000"/>
              </a:lnSpc>
              <a:buFont typeface="Arial" panose="020B0604020202020204" pitchFamily="34" charset="0"/>
              <a:buChar char="•"/>
              <a:defRPr/>
            </a:pPr>
            <a:r>
              <a:rPr lang="es-ES" sz="1400" dirty="0">
                <a:latin typeface="+mn-lt"/>
              </a:rPr>
              <a:t>Asegúrese de tener planes para los días lluviosos.</a:t>
            </a:r>
          </a:p>
          <a:p>
            <a:pPr algn="just">
              <a:lnSpc>
                <a:spcPct val="90000"/>
              </a:lnSpc>
              <a:buFont typeface="Arial" panose="020B0604020202020204" pitchFamily="34" charset="0"/>
              <a:buChar char="•"/>
              <a:defRPr/>
            </a:pPr>
            <a:endParaRPr lang="es-ES" sz="12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28F89A1-150A-4510-8C59-26B7B74CE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hape 11"/>
          <p:cNvSpPr txBox="1">
            <a:spLocks/>
          </p:cNvSpPr>
          <p:nvPr/>
        </p:nvSpPr>
        <p:spPr>
          <a:xfrm>
            <a:off x="990600" y="2209800"/>
            <a:ext cx="7315200" cy="17324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defTabSz="685800">
              <a:defRPr sz="1800"/>
            </a:pPr>
            <a:r>
              <a:rPr lang="en-US" sz="6600" dirty="0">
                <a:solidFill>
                  <a:schemeClr val="tx1">
                    <a:lumMod val="85000"/>
                    <a:lumOff val="15000"/>
                  </a:schemeClr>
                </a:solidFill>
                <a:latin typeface="Sunshine" panose="02000500000000000000" pitchFamily="2" charset="0"/>
                <a:ea typeface="Tempus Sans ITC"/>
                <a:cs typeface="Tempus Sans ITC"/>
                <a:sym typeface="Tempus Sans ITC"/>
              </a:rPr>
              <a:t>Dulce Del Valle</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AP of Biomedical</a:t>
            </a:r>
            <a:endParaRPr lang="en-US" dirty="0">
              <a:solidFill>
                <a:schemeClr val="tx1">
                  <a:lumMod val="85000"/>
                  <a:lumOff val="15000"/>
                </a:schemeClr>
              </a:solidFill>
              <a:latin typeface="Sunshine" panose="02000500000000000000" pitchFamily="2" charset="0"/>
              <a:ea typeface="Tempus Sans ITC"/>
              <a:cs typeface="Tempus Sans ITC"/>
              <a:sym typeface="Tempus Sans ITC"/>
            </a:endParaRPr>
          </a:p>
        </p:txBody>
      </p:sp>
      <p:sp>
        <p:nvSpPr>
          <p:cNvPr id="6" name="TextBox 5">
            <a:extLst>
              <a:ext uri="{FF2B5EF4-FFF2-40B4-BE49-F238E27FC236}">
                <a16:creationId xmlns:a16="http://schemas.microsoft.com/office/drawing/2014/main" xmlns="" id="{49450A63-BE16-49B8-92D5-1449AD355642}"/>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24294653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838E255-B212-4F35-9266-4C389589C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hape 11"/>
          <p:cNvSpPr>
            <a:spLocks noGrp="1"/>
          </p:cNvSpPr>
          <p:nvPr>
            <p:ph type="title" idx="4294967295"/>
          </p:nvPr>
        </p:nvSpPr>
        <p:spPr>
          <a:xfrm>
            <a:off x="152400" y="900470"/>
            <a:ext cx="5282965" cy="10807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p>
            <a:pPr lvl="0" defTabSz="685800">
              <a:defRPr sz="1800"/>
            </a:pPr>
            <a:r>
              <a:rPr sz="8800" spc="300" dirty="0">
                <a:solidFill>
                  <a:schemeClr val="bg1"/>
                </a:solidFill>
                <a:latin typeface="Sunshine" panose="02000500000000000000" pitchFamily="2" charset="0"/>
                <a:ea typeface="Tempus Sans ITC"/>
                <a:cs typeface="Tempus Sans ITC"/>
                <a:sym typeface="Tempus Sans ITC"/>
              </a:rPr>
              <a:t>Welcome</a:t>
            </a:r>
          </a:p>
        </p:txBody>
      </p:sp>
      <p:sp>
        <p:nvSpPr>
          <p:cNvPr id="3" name="Rectangle 2"/>
          <p:cNvSpPr/>
          <p:nvPr/>
        </p:nvSpPr>
        <p:spPr>
          <a:xfrm>
            <a:off x="-381000" y="4267200"/>
            <a:ext cx="7315200" cy="1218282"/>
          </a:xfrm>
          <a:prstGeom prst="rect">
            <a:avLst/>
          </a:prstGeom>
        </p:spPr>
        <p:txBody>
          <a:bodyPr wrap="square">
            <a:spAutoFit/>
          </a:bodyPr>
          <a:lstStyle/>
          <a:p>
            <a:pPr marL="0" lvl="0" indent="0" algn="ctr">
              <a:lnSpc>
                <a:spcPct val="80000"/>
              </a:lnSpc>
              <a:spcBef>
                <a:spcPts val="500"/>
              </a:spcBef>
              <a:buSzTx/>
              <a:buNone/>
              <a:defRPr sz="1800"/>
            </a:pPr>
            <a:r>
              <a:rPr lang="en-US" sz="4800" dirty="0">
                <a:solidFill>
                  <a:schemeClr val="bg1"/>
                </a:solidFill>
                <a:latin typeface="Sunshine" panose="02000500000000000000" pitchFamily="2" charset="0"/>
              </a:rPr>
              <a:t>Mr. Rafael A. Villalobos</a:t>
            </a:r>
          </a:p>
          <a:p>
            <a:pPr marL="0" lvl="0" indent="0" algn="ctr">
              <a:lnSpc>
                <a:spcPct val="80000"/>
              </a:lnSpc>
              <a:spcBef>
                <a:spcPts val="500"/>
              </a:spcBef>
              <a:buSzTx/>
              <a:buNone/>
              <a:defRPr sz="1800"/>
            </a:pPr>
            <a:r>
              <a:rPr lang="en-US" sz="3600" dirty="0">
                <a:solidFill>
                  <a:schemeClr val="bg1"/>
                </a:solidFill>
                <a:latin typeface="Sunshine" panose="02000500000000000000" pitchFamily="2" charset="0"/>
              </a:rPr>
              <a:t>Principal</a:t>
            </a:r>
          </a:p>
        </p:txBody>
      </p:sp>
      <p:sp>
        <p:nvSpPr>
          <p:cNvPr id="6" name="TextBox 5">
            <a:extLst>
              <a:ext uri="{FF2B5EF4-FFF2-40B4-BE49-F238E27FC236}">
                <a16:creationId xmlns:a16="http://schemas.microsoft.com/office/drawing/2014/main" xmlns="" id="{326C3D62-0194-4ED8-A28D-DE4BCF1F128A}"/>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11D3EA-B922-46CF-8B5B-9C727AFBB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5" name="Shape 45"/>
          <p:cNvSpPr>
            <a:spLocks noGrp="1"/>
          </p:cNvSpPr>
          <p:nvPr>
            <p:ph type="title" idx="4294967295"/>
          </p:nvPr>
        </p:nvSpPr>
        <p:spPr>
          <a:xfrm>
            <a:off x="152400" y="189922"/>
            <a:ext cx="7315194"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0000"/>
          </a:bodyPr>
          <a:lstStyle>
            <a:lvl1pPr defTabSz="786383">
              <a:defRPr sz="3700">
                <a:solidFill>
                  <a:srgbClr val="9A403E"/>
                </a:solidFill>
                <a:latin typeface="Tempus Sans ITC"/>
                <a:ea typeface="Tempus Sans ITC"/>
                <a:cs typeface="Tempus Sans ITC"/>
                <a:sym typeface="Tempus Sans ITC"/>
              </a:defRPr>
            </a:lvl1pPr>
          </a:lstStyle>
          <a:p>
            <a:pPr lvl="0">
              <a:defRPr sz="1800">
                <a:solidFill>
                  <a:srgbClr val="000000"/>
                </a:solidFill>
              </a:defRPr>
            </a:pPr>
            <a:r>
              <a:rPr sz="3600" dirty="0">
                <a:solidFill>
                  <a:schemeClr val="tx1">
                    <a:lumMod val="85000"/>
                    <a:lumOff val="15000"/>
                  </a:schemeClr>
                </a:solidFill>
                <a:latin typeface="Sunshine" panose="02000500000000000000" pitchFamily="2" charset="0"/>
              </a:rPr>
              <a:t>Electronic Device Policy</a:t>
            </a:r>
            <a:r>
              <a:rPr lang="en-US" sz="3600" dirty="0">
                <a:solidFill>
                  <a:schemeClr val="tx1">
                    <a:lumMod val="85000"/>
                    <a:lumOff val="15000"/>
                  </a:schemeClr>
                </a:solidFill>
                <a:latin typeface="Sunshine" panose="02000500000000000000" pitchFamily="2" charset="0"/>
              </a:rPr>
              <a:t/>
            </a:r>
            <a:br>
              <a:rPr lang="en-US" sz="3600" dirty="0">
                <a:solidFill>
                  <a:schemeClr val="tx1">
                    <a:lumMod val="85000"/>
                    <a:lumOff val="15000"/>
                  </a:schemeClr>
                </a:solidFill>
                <a:latin typeface="Sunshine" panose="02000500000000000000" pitchFamily="2" charset="0"/>
              </a:rPr>
            </a:br>
            <a:r>
              <a:rPr lang="es-PY" sz="3600" dirty="0">
                <a:solidFill>
                  <a:schemeClr val="tx1">
                    <a:lumMod val="85000"/>
                    <a:lumOff val="15000"/>
                  </a:schemeClr>
                </a:solidFill>
                <a:latin typeface="Sunshine" panose="02000500000000000000" pitchFamily="2" charset="0"/>
              </a:rPr>
              <a:t>Normas para los dispositivos electrónicos</a:t>
            </a:r>
            <a:endParaRPr sz="3600" dirty="0">
              <a:solidFill>
                <a:schemeClr val="tx1">
                  <a:lumMod val="85000"/>
                  <a:lumOff val="15000"/>
                </a:schemeClr>
              </a:solidFill>
              <a:latin typeface="Sunshine" panose="02000500000000000000" pitchFamily="2" charset="0"/>
            </a:endParaRPr>
          </a:p>
        </p:txBody>
      </p:sp>
      <p:sp>
        <p:nvSpPr>
          <p:cNvPr id="46" name="Shape 46"/>
          <p:cNvSpPr>
            <a:spLocks noGrp="1"/>
          </p:cNvSpPr>
          <p:nvPr>
            <p:ph type="body" idx="4294967295"/>
          </p:nvPr>
        </p:nvSpPr>
        <p:spPr>
          <a:xfrm>
            <a:off x="76201" y="1066801"/>
            <a:ext cx="4038599" cy="4800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462056" lvl="0" indent="-462056" algn="ctr" defTabSz="905255">
              <a:spcBef>
                <a:spcPts val="500"/>
              </a:spcBef>
              <a:buChar char="•"/>
              <a:defRPr sz="1800"/>
            </a:pPr>
            <a:endParaRPr lang="en-US" sz="1800" dirty="0">
              <a:latin typeface="+mn-lt"/>
            </a:endParaRPr>
          </a:p>
          <a:p>
            <a:pPr marL="462056" lvl="0" indent="-462056" algn="l" defTabSz="905255">
              <a:spcBef>
                <a:spcPts val="500"/>
              </a:spcBef>
              <a:buNone/>
              <a:defRPr sz="1800"/>
            </a:pPr>
            <a:r>
              <a:rPr sz="1800" dirty="0">
                <a:latin typeface="+mn-lt"/>
              </a:rPr>
              <a:t>All electronic devices must be turned</a:t>
            </a:r>
            <a:r>
              <a:rPr lang="en-US" sz="1800" dirty="0">
                <a:latin typeface="+mn-lt"/>
              </a:rPr>
              <a:t> </a:t>
            </a:r>
          </a:p>
          <a:p>
            <a:pPr marL="462056" lvl="0" indent="-462056" algn="l" defTabSz="905255">
              <a:spcBef>
                <a:spcPts val="500"/>
              </a:spcBef>
              <a:buNone/>
              <a:defRPr sz="1800"/>
            </a:pPr>
            <a:r>
              <a:rPr sz="1800" dirty="0">
                <a:latin typeface="+mn-lt"/>
              </a:rPr>
              <a:t>off and out of sight from 7:20 a.m. to</a:t>
            </a:r>
            <a:endParaRPr lang="en-US" sz="1800" dirty="0">
              <a:latin typeface="+mn-lt"/>
            </a:endParaRPr>
          </a:p>
          <a:p>
            <a:pPr marL="462056" lvl="0" indent="-462056" algn="l" defTabSz="905255">
              <a:spcBef>
                <a:spcPts val="500"/>
              </a:spcBef>
              <a:buNone/>
              <a:defRPr sz="1800"/>
            </a:pPr>
            <a:r>
              <a:rPr sz="1800" dirty="0">
                <a:latin typeface="+mn-lt"/>
              </a:rPr>
              <a:t>2:20 p.m.</a:t>
            </a:r>
            <a:r>
              <a:rPr lang="en-US" sz="1800" dirty="0">
                <a:latin typeface="+mn-lt"/>
              </a:rPr>
              <a:t> </a:t>
            </a:r>
            <a:r>
              <a:rPr lang="en-US" sz="1800" u="sng" dirty="0">
                <a:latin typeface="+mn-lt"/>
              </a:rPr>
              <a:t>unless for educational </a:t>
            </a:r>
          </a:p>
          <a:p>
            <a:pPr marL="462056" lvl="0" indent="-462056" algn="l" defTabSz="905255">
              <a:spcBef>
                <a:spcPts val="500"/>
              </a:spcBef>
              <a:buNone/>
              <a:defRPr sz="1800"/>
            </a:pPr>
            <a:r>
              <a:rPr lang="en-US" sz="1800" u="sng" dirty="0">
                <a:latin typeface="+mn-lt"/>
              </a:rPr>
              <a:t>purposes as deemed by the teacher.</a:t>
            </a:r>
            <a:endParaRPr sz="1800" u="sng" dirty="0">
              <a:latin typeface="+mn-lt"/>
            </a:endParaRPr>
          </a:p>
          <a:p>
            <a:pPr marL="339470" lvl="0" indent="-339470" algn="ctr" defTabSz="905255">
              <a:spcBef>
                <a:spcPts val="500"/>
              </a:spcBef>
              <a:buChar char="•"/>
              <a:defRPr sz="1800"/>
            </a:pPr>
            <a:endParaRPr sz="3600" i="1" dirty="0">
              <a:solidFill>
                <a:schemeClr val="tx1">
                  <a:lumMod val="85000"/>
                  <a:lumOff val="15000"/>
                </a:schemeClr>
              </a:solidFill>
              <a:effectLst>
                <a:outerShdw blurRad="12573" dist="25146" dir="2700000" rotWithShape="0">
                  <a:srgbClr val="FFFFFF"/>
                </a:outerShdw>
              </a:effectLst>
              <a:latin typeface="Western Bang Bang" panose="02000500000000000000" pitchFamily="2" charset="0"/>
            </a:endParaRPr>
          </a:p>
          <a:p>
            <a:pPr marL="0" indent="0" algn="ctr" defTabSz="905255">
              <a:spcBef>
                <a:spcPts val="500"/>
              </a:spcBef>
              <a:buClr>
                <a:srgbClr val="FF0000"/>
              </a:buClr>
              <a:buNone/>
              <a:defRPr sz="1800"/>
            </a:pPr>
            <a:r>
              <a:rPr sz="2800" b="1" i="1" dirty="0">
                <a:solidFill>
                  <a:schemeClr val="tx1">
                    <a:lumMod val="85000"/>
                    <a:lumOff val="15000"/>
                  </a:schemeClr>
                </a:solidFill>
                <a:effectLst>
                  <a:outerShdw blurRad="12573" dist="25146" dir="2700000" rotWithShape="0">
                    <a:srgbClr val="000000"/>
                  </a:outerShdw>
                </a:effectLst>
                <a:latin typeface="+mn-lt"/>
              </a:rPr>
              <a:t>Ferguson is not responsible for any lost, stolen or broken  electronic devices.</a:t>
            </a:r>
          </a:p>
        </p:txBody>
      </p:sp>
      <p:sp>
        <p:nvSpPr>
          <p:cNvPr id="6" name="TextBox 5">
            <a:extLst>
              <a:ext uri="{FF2B5EF4-FFF2-40B4-BE49-F238E27FC236}">
                <a16:creationId xmlns:a16="http://schemas.microsoft.com/office/drawing/2014/main" xmlns="" id="{EFDE6851-381E-4116-9B4B-DECB9B0E2DC9}"/>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2A41CF4A-6785-4400-BCA0-68409F865A98}"/>
              </a:ext>
            </a:extLst>
          </p:cNvPr>
          <p:cNvCxnSpPr>
            <a:cxnSpLocks/>
          </p:cNvCxnSpPr>
          <p:nvPr/>
        </p:nvCxnSpPr>
        <p:spPr>
          <a:xfrm>
            <a:off x="4191000" y="1219200"/>
            <a:ext cx="0" cy="44958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9" name="Shape 46">
            <a:extLst>
              <a:ext uri="{FF2B5EF4-FFF2-40B4-BE49-F238E27FC236}">
                <a16:creationId xmlns:a16="http://schemas.microsoft.com/office/drawing/2014/main" xmlns="" id="{41A0FC0E-11C1-47E9-B1A7-695D93485A30}"/>
              </a:ext>
            </a:extLst>
          </p:cNvPr>
          <p:cNvSpPr txBox="1">
            <a:spLocks/>
          </p:cNvSpPr>
          <p:nvPr/>
        </p:nvSpPr>
        <p:spPr>
          <a:xfrm>
            <a:off x="4419600" y="1451767"/>
            <a:ext cx="4177583" cy="4671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0" indent="0" defTabSz="905255">
              <a:spcBef>
                <a:spcPts val="500"/>
              </a:spcBef>
              <a:buFont typeface="Arial"/>
              <a:buNone/>
              <a:defRPr sz="1800"/>
            </a:pPr>
            <a:r>
              <a:rPr lang="es-ES" sz="1800" dirty="0">
                <a:latin typeface="+mn-lt"/>
              </a:rPr>
              <a:t>Todos los dispositivos </a:t>
            </a:r>
          </a:p>
          <a:p>
            <a:pPr marL="0" indent="0" defTabSz="905255">
              <a:spcBef>
                <a:spcPts val="500"/>
              </a:spcBef>
              <a:buFont typeface="Arial"/>
              <a:buNone/>
              <a:defRPr sz="1800"/>
            </a:pPr>
            <a:r>
              <a:rPr lang="es-ES" sz="1800" dirty="0">
                <a:latin typeface="+mn-lt"/>
              </a:rPr>
              <a:t>electrónicos deben estar apagados y fuera de la vista desde las 7:20 a las 2:20 p.m. </a:t>
            </a:r>
            <a:r>
              <a:rPr lang="es-ES" sz="1800" u="sng" dirty="0">
                <a:latin typeface="+mn-lt"/>
              </a:rPr>
              <a:t>a menos que sea para propósitos educativos y según lo juzgue el maestro.</a:t>
            </a:r>
          </a:p>
          <a:p>
            <a:pPr marL="0" indent="0" algn="ctr" defTabSz="905255">
              <a:spcBef>
                <a:spcPts val="500"/>
              </a:spcBef>
              <a:buFont typeface="Arial"/>
              <a:buNone/>
              <a:defRPr sz="1800"/>
            </a:pPr>
            <a:r>
              <a:rPr lang="es-ES" sz="2800" b="1" i="1" dirty="0">
                <a:effectLst>
                  <a:outerShdw blurRad="38100" dist="38100" dir="2700000" algn="tl">
                    <a:srgbClr val="000000">
                      <a:alpha val="43137"/>
                    </a:srgbClr>
                  </a:outerShdw>
                </a:effectLst>
                <a:latin typeface="+mn-lt"/>
              </a:rPr>
              <a:t>Ferguson no es responsable por ningún dispositivo electrónico perdido, robado o roto.</a:t>
            </a:r>
          </a:p>
          <a:p>
            <a:pPr marL="462056" indent="-462056" defTabSz="905255">
              <a:spcBef>
                <a:spcPts val="500"/>
              </a:spcBef>
              <a:buFont typeface="Arial"/>
              <a:buChar char="•"/>
              <a:defRPr sz="1800"/>
            </a:pPr>
            <a:endParaRPr lang="en-US" sz="2400" dirty="0">
              <a:latin typeface="+mn-lt"/>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2EECAC-8288-4A6A-BE60-881819E23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6"/>
            <a:ext cx="9144000" cy="6858000"/>
          </a:xfrm>
          <a:prstGeom prst="rect">
            <a:avLst/>
          </a:prstGeom>
        </p:spPr>
      </p:pic>
      <p:sp>
        <p:nvSpPr>
          <p:cNvPr id="48" name="Shape 48"/>
          <p:cNvSpPr>
            <a:spLocks noGrp="1"/>
          </p:cNvSpPr>
          <p:nvPr>
            <p:ph type="sldNum" sz="quarter" idx="2"/>
          </p:nvPr>
        </p:nvSpPr>
        <p:spPr>
          <a:xfrm>
            <a:off x="6553200" y="6269671"/>
            <a:ext cx="2133600" cy="269239"/>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98989"/>
                </a:solidFill>
              </a:rPr>
              <a:pPr lvl="0">
                <a:defRPr sz="1800">
                  <a:solidFill>
                    <a:srgbClr val="000000"/>
                  </a:solidFill>
                </a:defRPr>
              </a:pPr>
              <a:t>21</a:t>
            </a:fld>
            <a:endParaRPr sz="1200">
              <a:solidFill>
                <a:srgbClr val="898989"/>
              </a:solidFill>
            </a:endParaRPr>
          </a:p>
        </p:txBody>
      </p:sp>
      <p:sp>
        <p:nvSpPr>
          <p:cNvPr id="49" name="Shape 49"/>
          <p:cNvSpPr>
            <a:spLocks noGrp="1"/>
          </p:cNvSpPr>
          <p:nvPr>
            <p:ph type="title" idx="4294967295"/>
          </p:nvPr>
        </p:nvSpPr>
        <p:spPr>
          <a:xfrm>
            <a:off x="0" y="56891"/>
            <a:ext cx="7863310" cy="6533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defRPr>
                <a:solidFill>
                  <a:srgbClr val="9A403E"/>
                </a:solidFill>
                <a:latin typeface="Tempus Sans ITC"/>
                <a:ea typeface="Tempus Sans ITC"/>
                <a:cs typeface="Tempus Sans ITC"/>
                <a:sym typeface="Tempus Sans ITC"/>
              </a:defRPr>
            </a:lvl1pPr>
          </a:lstStyle>
          <a:p>
            <a:pPr lvl="0">
              <a:defRPr sz="1800">
                <a:solidFill>
                  <a:srgbClr val="000000"/>
                </a:solidFill>
              </a:defRPr>
            </a:pPr>
            <a:r>
              <a:rPr lang="en-US" sz="3600" dirty="0">
                <a:solidFill>
                  <a:schemeClr val="tx1">
                    <a:lumMod val="85000"/>
                    <a:lumOff val="15000"/>
                  </a:schemeClr>
                </a:solidFill>
                <a:latin typeface="Sunshine" panose="02000500000000000000" pitchFamily="2" charset="0"/>
              </a:rPr>
              <a:t>Freshman Tablets/ </a:t>
            </a:r>
            <a:r>
              <a:rPr lang="x-none" sz="3600" dirty="0">
                <a:solidFill>
                  <a:schemeClr val="tx1">
                    <a:lumMod val="85000"/>
                    <a:lumOff val="15000"/>
                  </a:schemeClr>
                </a:solidFill>
                <a:latin typeface="Sunshine" panose="02000500000000000000" pitchFamily="2" charset="0"/>
              </a:rPr>
              <a:t>Tabletas para 9 grado</a:t>
            </a:r>
            <a:endParaRPr sz="3600" dirty="0">
              <a:solidFill>
                <a:schemeClr val="tx1">
                  <a:lumMod val="85000"/>
                  <a:lumOff val="15000"/>
                </a:schemeClr>
              </a:solidFill>
              <a:latin typeface="Sunshine" panose="02000500000000000000" pitchFamily="2" charset="0"/>
            </a:endParaRPr>
          </a:p>
        </p:txBody>
      </p:sp>
      <p:sp>
        <p:nvSpPr>
          <p:cNvPr id="4" name="Content Placeholder 2"/>
          <p:cNvSpPr txBox="1">
            <a:spLocks/>
          </p:cNvSpPr>
          <p:nvPr/>
        </p:nvSpPr>
        <p:spPr>
          <a:xfrm>
            <a:off x="511521" y="2133600"/>
            <a:ext cx="3298480" cy="4136071"/>
          </a:xfrm>
          <a:prstGeom prst="rect">
            <a:avLst/>
          </a:prstGeom>
        </p:spPr>
        <p:txBody>
          <a:bodyPr>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0" indent="0">
              <a:buNone/>
            </a:pPr>
            <a:r>
              <a:rPr lang="en-US" sz="2800" dirty="0">
                <a:solidFill>
                  <a:schemeClr val="tx1"/>
                </a:solidFill>
                <a:latin typeface="+mn-lt"/>
              </a:rPr>
              <a:t>Student tablets</a:t>
            </a:r>
          </a:p>
          <a:p>
            <a:pPr lvl="1"/>
            <a:r>
              <a:rPr lang="en-US" sz="2400" dirty="0">
                <a:solidFill>
                  <a:schemeClr val="tx1"/>
                </a:solidFill>
                <a:latin typeface="+mn-lt"/>
              </a:rPr>
              <a:t>Protective case</a:t>
            </a:r>
          </a:p>
          <a:p>
            <a:pPr lvl="1"/>
            <a:r>
              <a:rPr lang="en-US" sz="2400" dirty="0">
                <a:solidFill>
                  <a:schemeClr val="tx1"/>
                </a:solidFill>
                <a:latin typeface="+mn-lt"/>
              </a:rPr>
              <a:t>USB Dongle</a:t>
            </a:r>
          </a:p>
          <a:p>
            <a:pPr lvl="1"/>
            <a:r>
              <a:rPr lang="en-US" sz="2400" dirty="0">
                <a:solidFill>
                  <a:schemeClr val="tx1"/>
                </a:solidFill>
                <a:latin typeface="+mn-lt"/>
              </a:rPr>
              <a:t>USB Keyboard</a:t>
            </a:r>
          </a:p>
          <a:p>
            <a:pPr lvl="1"/>
            <a:r>
              <a:rPr lang="en-US" sz="2400" dirty="0">
                <a:solidFill>
                  <a:schemeClr val="tx1"/>
                </a:solidFill>
                <a:latin typeface="+mn-lt"/>
              </a:rPr>
              <a:t>Kickstand</a:t>
            </a:r>
          </a:p>
          <a:p>
            <a:pPr lvl="1"/>
            <a:r>
              <a:rPr lang="en-US" sz="2400" dirty="0">
                <a:solidFill>
                  <a:schemeClr val="tx1"/>
                </a:solidFill>
                <a:latin typeface="+mn-lt"/>
              </a:rPr>
              <a:t>Power Adaptor</a:t>
            </a:r>
          </a:p>
          <a:p>
            <a:pPr lvl="1"/>
            <a:r>
              <a:rPr lang="en-US" sz="2400" dirty="0">
                <a:solidFill>
                  <a:schemeClr val="tx1"/>
                </a:solidFill>
                <a:latin typeface="+mn-lt"/>
              </a:rPr>
              <a:t>Shoulder and Hand strap</a:t>
            </a:r>
          </a:p>
        </p:txBody>
      </p:sp>
      <p:sp>
        <p:nvSpPr>
          <p:cNvPr id="5" name="Title 1"/>
          <p:cNvSpPr txBox="1">
            <a:spLocks/>
          </p:cNvSpPr>
          <p:nvPr/>
        </p:nvSpPr>
        <p:spPr>
          <a:xfrm>
            <a:off x="152400" y="1024211"/>
            <a:ext cx="4830609" cy="88392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fontAlgn="auto">
              <a:spcAft>
                <a:spcPts val="0"/>
              </a:spcAft>
            </a:pPr>
            <a:r>
              <a:rPr lang="en-US" sz="2000" dirty="0">
                <a:solidFill>
                  <a:srgbClr val="FF0000"/>
                </a:solidFill>
                <a:latin typeface="G.I. Incognito" pitchFamily="2" charset="0"/>
              </a:rPr>
              <a:t>What you should have or will receive :</a:t>
            </a:r>
            <a:endParaRPr lang="en-US" sz="2000" b="1" i="1" dirty="0">
              <a:solidFill>
                <a:srgbClr val="FF0000"/>
              </a:solidFill>
              <a:latin typeface="G.I. Incognito" pitchFamily="2" charset="0"/>
            </a:endParaRPr>
          </a:p>
        </p:txBody>
      </p:sp>
      <p:sp>
        <p:nvSpPr>
          <p:cNvPr id="8" name="TextBox 7">
            <a:extLst>
              <a:ext uri="{FF2B5EF4-FFF2-40B4-BE49-F238E27FC236}">
                <a16:creationId xmlns:a16="http://schemas.microsoft.com/office/drawing/2014/main" xmlns="" id="{7978FAA5-679F-49B1-A5B1-AA3A29906230}"/>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9" name="Straight Connector 8">
            <a:extLst>
              <a:ext uri="{FF2B5EF4-FFF2-40B4-BE49-F238E27FC236}">
                <a16:creationId xmlns:a16="http://schemas.microsoft.com/office/drawing/2014/main" xmlns="" id="{A244A282-C98E-427C-8F93-998808D9980F}"/>
              </a:ext>
            </a:extLst>
          </p:cNvPr>
          <p:cNvCxnSpPr/>
          <p:nvPr/>
        </p:nvCxnSpPr>
        <p:spPr>
          <a:xfrm>
            <a:off x="4343400" y="10668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10" name="Title 1">
            <a:extLst>
              <a:ext uri="{FF2B5EF4-FFF2-40B4-BE49-F238E27FC236}">
                <a16:creationId xmlns:a16="http://schemas.microsoft.com/office/drawing/2014/main" xmlns="" id="{252557DA-308E-46F9-8976-84DF43D31703}"/>
              </a:ext>
            </a:extLst>
          </p:cNvPr>
          <p:cNvSpPr txBox="1">
            <a:spLocks/>
          </p:cNvSpPr>
          <p:nvPr/>
        </p:nvSpPr>
        <p:spPr>
          <a:xfrm>
            <a:off x="4419600" y="982967"/>
            <a:ext cx="3581397" cy="88392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fontAlgn="auto">
              <a:spcAft>
                <a:spcPts val="0"/>
              </a:spcAft>
            </a:pPr>
            <a:r>
              <a:rPr lang="es-AR" sz="2000" dirty="0">
                <a:solidFill>
                  <a:srgbClr val="FF0000"/>
                </a:solidFill>
                <a:latin typeface="G.I. Incognito" pitchFamily="2" charset="0"/>
              </a:rPr>
              <a:t>¿Qué debes haber recibido?</a:t>
            </a:r>
          </a:p>
        </p:txBody>
      </p:sp>
      <p:sp>
        <p:nvSpPr>
          <p:cNvPr id="11" name="Rectangle 10">
            <a:extLst>
              <a:ext uri="{FF2B5EF4-FFF2-40B4-BE49-F238E27FC236}">
                <a16:creationId xmlns:a16="http://schemas.microsoft.com/office/drawing/2014/main" xmlns="" id="{6AB58B73-7B10-4409-8A87-388CB74209E4}"/>
              </a:ext>
            </a:extLst>
          </p:cNvPr>
          <p:cNvSpPr/>
          <p:nvPr/>
        </p:nvSpPr>
        <p:spPr>
          <a:xfrm>
            <a:off x="4419599" y="2095880"/>
            <a:ext cx="4661614" cy="3785652"/>
          </a:xfrm>
          <a:prstGeom prst="rect">
            <a:avLst/>
          </a:prstGeom>
        </p:spPr>
        <p:txBody>
          <a:bodyPr wrap="square">
            <a:spAutoFit/>
          </a:bodyPr>
          <a:lstStyle/>
          <a:p>
            <a:r>
              <a:rPr lang="es-ES" sz="2400" dirty="0"/>
              <a:t>Las tabletas para los estudiantes</a:t>
            </a:r>
          </a:p>
          <a:p>
            <a:r>
              <a:rPr lang="es-ES" sz="2400" dirty="0"/>
              <a:t>- Estuche protector</a:t>
            </a:r>
          </a:p>
          <a:p>
            <a:r>
              <a:rPr lang="es-ES" sz="2400" dirty="0"/>
              <a:t>- Dispositivo USB</a:t>
            </a:r>
          </a:p>
          <a:p>
            <a:r>
              <a:rPr lang="es-ES" sz="2400" dirty="0"/>
              <a:t>- Teclado USB</a:t>
            </a:r>
          </a:p>
          <a:p>
            <a:r>
              <a:rPr lang="es-ES" sz="2400" dirty="0"/>
              <a:t>- “</a:t>
            </a:r>
            <a:r>
              <a:rPr lang="es-ES" sz="2400" dirty="0" err="1"/>
              <a:t>Kickstand</a:t>
            </a:r>
            <a:r>
              <a:rPr lang="es-ES" sz="2400" dirty="0"/>
              <a:t>”</a:t>
            </a:r>
          </a:p>
          <a:p>
            <a:r>
              <a:rPr lang="es-ES" sz="2400" dirty="0"/>
              <a:t>- Adaptador de corriente</a:t>
            </a:r>
          </a:p>
          <a:p>
            <a:pPr marL="342900" indent="-342900">
              <a:buFontTx/>
              <a:buChar char="-"/>
            </a:pPr>
            <a:r>
              <a:rPr lang="es-ES" sz="2400" dirty="0"/>
              <a:t>Correa para el hombro y la mano</a:t>
            </a:r>
          </a:p>
          <a:p>
            <a:pPr marL="342900" indent="-342900">
              <a:buFontTx/>
              <a:buChar char="-"/>
            </a:pPr>
            <a:endParaRPr lang="es-ES" sz="2400" dirty="0"/>
          </a:p>
          <a:p>
            <a:pPr marL="342900" indent="-342900">
              <a:buFontTx/>
              <a:buChar char="-"/>
            </a:pPr>
            <a:endParaRPr lang="en-US" sz="2400"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5DEFA9-AA2C-4FC5-AC08-DBF0D088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sp>
        <p:nvSpPr>
          <p:cNvPr id="2" name="Rectangle 1"/>
          <p:cNvSpPr/>
          <p:nvPr/>
        </p:nvSpPr>
        <p:spPr>
          <a:xfrm>
            <a:off x="381006" y="228600"/>
            <a:ext cx="6781794" cy="1200329"/>
          </a:xfrm>
          <a:prstGeom prst="rect">
            <a:avLst/>
          </a:prstGeom>
        </p:spPr>
        <p:txBody>
          <a:bodyPr wrap="square">
            <a:spAutoFit/>
          </a:bodyPr>
          <a:lstStyle/>
          <a:p>
            <a:pPr algn="ctr"/>
            <a:r>
              <a:rPr lang="en-US" sz="3600" dirty="0">
                <a:solidFill>
                  <a:schemeClr val="tx1">
                    <a:lumMod val="85000"/>
                    <a:lumOff val="15000"/>
                  </a:schemeClr>
                </a:solidFill>
                <a:latin typeface="Sunshine" panose="02000500000000000000" pitchFamily="2" charset="0"/>
              </a:rPr>
              <a:t>Device Use/ </a:t>
            </a:r>
            <a:r>
              <a:rPr lang="es-DO" sz="3600" dirty="0">
                <a:solidFill>
                  <a:schemeClr val="tx1">
                    <a:lumMod val="85000"/>
                    <a:lumOff val="15000"/>
                  </a:schemeClr>
                </a:solidFill>
                <a:latin typeface="Sunshine" panose="02000500000000000000" pitchFamily="2" charset="0"/>
              </a:rPr>
              <a:t>Uso de los dispositivos</a:t>
            </a:r>
          </a:p>
          <a:p>
            <a:pPr algn="ctr"/>
            <a:endParaRPr lang="en-US" sz="3600" dirty="0">
              <a:solidFill>
                <a:schemeClr val="tx1">
                  <a:lumMod val="85000"/>
                  <a:lumOff val="15000"/>
                </a:schemeClr>
              </a:solidFill>
              <a:latin typeface="Sunshine" panose="02000500000000000000" pitchFamily="2" charset="0"/>
            </a:endParaRPr>
          </a:p>
        </p:txBody>
      </p:sp>
      <p:sp>
        <p:nvSpPr>
          <p:cNvPr id="3" name="Content Placeholder 2"/>
          <p:cNvSpPr txBox="1">
            <a:spLocks/>
          </p:cNvSpPr>
          <p:nvPr/>
        </p:nvSpPr>
        <p:spPr>
          <a:xfrm>
            <a:off x="228600" y="1659284"/>
            <a:ext cx="3810000" cy="4436715"/>
          </a:xfrm>
          <a:prstGeom prst="rect">
            <a:avLst/>
          </a:prstGeom>
        </p:spPr>
        <p:txBody>
          <a:bodyPr>
            <a:normAutofit fontScale="47500" lnSpcReduction="20000"/>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algn="l">
              <a:lnSpc>
                <a:spcPct val="120000"/>
              </a:lnSpc>
              <a:spcBef>
                <a:spcPts val="0"/>
              </a:spcBef>
              <a:buFont typeface="Arial" panose="020B0604020202020204" pitchFamily="34" charset="0"/>
              <a:buChar char="•"/>
            </a:pPr>
            <a:r>
              <a:rPr lang="en-US" dirty="0">
                <a:solidFill>
                  <a:schemeClr val="tx1"/>
                </a:solidFill>
                <a:latin typeface="+mn-lt"/>
              </a:rPr>
              <a:t>Belongs to the school district and must be used in accordance with the District plan</a:t>
            </a:r>
          </a:p>
          <a:p>
            <a:pPr algn="l">
              <a:lnSpc>
                <a:spcPct val="120000"/>
              </a:lnSpc>
              <a:spcBef>
                <a:spcPts val="0"/>
              </a:spcBef>
              <a:buFont typeface="Arial" panose="020B0604020202020204" pitchFamily="34" charset="0"/>
              <a:buChar char="•"/>
            </a:pPr>
            <a:endParaRPr lang="en-US" dirty="0">
              <a:solidFill>
                <a:schemeClr val="tx1"/>
              </a:solidFill>
              <a:latin typeface="+mn-lt"/>
            </a:endParaRPr>
          </a:p>
          <a:p>
            <a:pPr algn="l">
              <a:lnSpc>
                <a:spcPct val="120000"/>
              </a:lnSpc>
              <a:spcBef>
                <a:spcPts val="0"/>
              </a:spcBef>
              <a:buFont typeface="Arial" panose="020B0604020202020204" pitchFamily="34" charset="0"/>
              <a:buChar char="•"/>
            </a:pPr>
            <a:r>
              <a:rPr lang="en-US" dirty="0">
                <a:solidFill>
                  <a:schemeClr val="tx1"/>
                </a:solidFill>
                <a:latin typeface="+mn-lt"/>
              </a:rPr>
              <a:t>Locked down so students </a:t>
            </a:r>
            <a:r>
              <a:rPr lang="en-US" u="sng" dirty="0">
                <a:solidFill>
                  <a:srgbClr val="FF0000"/>
                </a:solidFill>
                <a:latin typeface="+mn-lt"/>
              </a:rPr>
              <a:t>cannot</a:t>
            </a:r>
            <a:r>
              <a:rPr lang="en-US" dirty="0">
                <a:solidFill>
                  <a:schemeClr val="tx1"/>
                </a:solidFill>
                <a:latin typeface="+mn-lt"/>
              </a:rPr>
              <a:t> install apps.</a:t>
            </a:r>
          </a:p>
          <a:p>
            <a:pPr algn="l">
              <a:lnSpc>
                <a:spcPct val="120000"/>
              </a:lnSpc>
              <a:spcBef>
                <a:spcPts val="0"/>
              </a:spcBef>
              <a:buFont typeface="Arial" panose="020B0604020202020204" pitchFamily="34" charset="0"/>
              <a:buChar char="•"/>
            </a:pPr>
            <a:endParaRPr lang="en-US" dirty="0">
              <a:solidFill>
                <a:schemeClr val="tx1"/>
              </a:solidFill>
              <a:latin typeface="+mn-lt"/>
            </a:endParaRPr>
          </a:p>
          <a:p>
            <a:pPr algn="l">
              <a:lnSpc>
                <a:spcPct val="120000"/>
              </a:lnSpc>
              <a:spcBef>
                <a:spcPts val="0"/>
              </a:spcBef>
              <a:buFont typeface="Arial" panose="020B0604020202020204" pitchFamily="34" charset="0"/>
              <a:buChar char="•"/>
            </a:pPr>
            <a:r>
              <a:rPr lang="en-US" b="1" i="1" dirty="0" err="1">
                <a:solidFill>
                  <a:schemeClr val="tx1"/>
                </a:solidFill>
                <a:latin typeface="+mn-lt"/>
              </a:rPr>
              <a:t>LightSpeed</a:t>
            </a:r>
            <a:r>
              <a:rPr lang="en-US" dirty="0">
                <a:solidFill>
                  <a:schemeClr val="tx1"/>
                </a:solidFill>
                <a:latin typeface="+mn-lt"/>
              </a:rPr>
              <a:t>  Internet Filter will enforce District’s Acceptable Use Policy.</a:t>
            </a:r>
            <a:br>
              <a:rPr lang="en-US" dirty="0">
                <a:solidFill>
                  <a:schemeClr val="tx1"/>
                </a:solidFill>
                <a:latin typeface="+mn-lt"/>
              </a:rPr>
            </a:br>
            <a:endParaRPr lang="en-US" dirty="0">
              <a:solidFill>
                <a:schemeClr val="tx1"/>
              </a:solidFill>
              <a:latin typeface="+mn-lt"/>
            </a:endParaRPr>
          </a:p>
          <a:p>
            <a:pPr algn="l">
              <a:lnSpc>
                <a:spcPct val="120000"/>
              </a:lnSpc>
              <a:spcBef>
                <a:spcPts val="0"/>
              </a:spcBef>
              <a:buFont typeface="Arial" panose="020B0604020202020204" pitchFamily="34" charset="0"/>
              <a:buChar char="•"/>
            </a:pPr>
            <a:r>
              <a:rPr lang="en-US" b="1" i="1" dirty="0" err="1">
                <a:solidFill>
                  <a:schemeClr val="tx1"/>
                </a:solidFill>
                <a:latin typeface="+mn-lt"/>
              </a:rPr>
              <a:t>OneDrive</a:t>
            </a:r>
            <a:r>
              <a:rPr lang="en-US" dirty="0">
                <a:solidFill>
                  <a:schemeClr val="tx1"/>
                </a:solidFill>
                <a:latin typeface="+mn-lt"/>
              </a:rPr>
              <a:t>, available through the portal, should be used to store files in cloud instead of on device.</a:t>
            </a:r>
          </a:p>
          <a:p>
            <a:pPr algn="l">
              <a:lnSpc>
                <a:spcPct val="120000"/>
              </a:lnSpc>
              <a:spcBef>
                <a:spcPts val="0"/>
              </a:spcBef>
              <a:buFont typeface="Arial" panose="020B0604020202020204" pitchFamily="34" charset="0"/>
              <a:buChar char="•"/>
            </a:pPr>
            <a:endParaRPr lang="en-US" dirty="0">
              <a:solidFill>
                <a:schemeClr val="tx1"/>
              </a:solidFill>
              <a:latin typeface="+mn-lt"/>
            </a:endParaRPr>
          </a:p>
          <a:p>
            <a:pPr>
              <a:lnSpc>
                <a:spcPct val="120000"/>
              </a:lnSpc>
              <a:spcBef>
                <a:spcPts val="0"/>
              </a:spcBef>
              <a:buFont typeface="Arial" panose="020B0604020202020204" pitchFamily="34" charset="0"/>
              <a:buChar char="•"/>
            </a:pPr>
            <a:r>
              <a:rPr lang="en-US" b="1" dirty="0">
                <a:solidFill>
                  <a:schemeClr val="tx1"/>
                </a:solidFill>
                <a:latin typeface="+mn-lt"/>
              </a:rPr>
              <a:t>Designated Site Person </a:t>
            </a:r>
            <a:r>
              <a:rPr lang="en-US" dirty="0">
                <a:solidFill>
                  <a:schemeClr val="tx1"/>
                </a:solidFill>
                <a:latin typeface="+mn-lt"/>
              </a:rPr>
              <a:t>to handle the reporting of broken, lost, or stolen devices in the Media Center.</a:t>
            </a:r>
          </a:p>
          <a:p>
            <a:pPr marL="0" indent="0">
              <a:lnSpc>
                <a:spcPct val="120000"/>
              </a:lnSpc>
              <a:spcBef>
                <a:spcPts val="0"/>
              </a:spcBef>
              <a:buNone/>
            </a:pPr>
            <a:endParaRPr lang="en-US" sz="7000" dirty="0">
              <a:solidFill>
                <a:schemeClr val="tx1"/>
              </a:solidFill>
            </a:endParaRPr>
          </a:p>
          <a:p>
            <a:pPr algn="l"/>
            <a:endParaRPr lang="en-US" dirty="0"/>
          </a:p>
        </p:txBody>
      </p:sp>
      <p:sp>
        <p:nvSpPr>
          <p:cNvPr id="7" name="TextBox 6">
            <a:extLst>
              <a:ext uri="{FF2B5EF4-FFF2-40B4-BE49-F238E27FC236}">
                <a16:creationId xmlns:a16="http://schemas.microsoft.com/office/drawing/2014/main" xmlns="" id="{77F1FE23-2B47-4B01-B70A-026A09BCF982}"/>
              </a:ext>
            </a:extLst>
          </p:cNvPr>
          <p:cNvSpPr txBox="1"/>
          <p:nvPr/>
        </p:nvSpPr>
        <p:spPr>
          <a:xfrm rot="21253093">
            <a:off x="5302609" y="5832742"/>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6" name="Straight Connector 5">
            <a:extLst>
              <a:ext uri="{FF2B5EF4-FFF2-40B4-BE49-F238E27FC236}">
                <a16:creationId xmlns:a16="http://schemas.microsoft.com/office/drawing/2014/main" xmlns="" id="{6D65CA85-37C9-4FD6-BB98-1B6FB7DDFBBF}"/>
              </a:ext>
            </a:extLst>
          </p:cNvPr>
          <p:cNvCxnSpPr/>
          <p:nvPr/>
        </p:nvCxnSpPr>
        <p:spPr>
          <a:xfrm>
            <a:off x="4191000" y="13716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xmlns="" id="{A54CF02F-0F6C-4B39-94CD-02EBE39A7200}"/>
              </a:ext>
            </a:extLst>
          </p:cNvPr>
          <p:cNvSpPr/>
          <p:nvPr/>
        </p:nvSpPr>
        <p:spPr>
          <a:xfrm>
            <a:off x="4179794" y="1659285"/>
            <a:ext cx="4343399" cy="4478149"/>
          </a:xfrm>
          <a:prstGeom prst="rect">
            <a:avLst/>
          </a:prstGeom>
        </p:spPr>
        <p:txBody>
          <a:bodyPr wrap="square">
            <a:spAutoFit/>
          </a:bodyPr>
          <a:lstStyle/>
          <a:p>
            <a:pPr marL="342900" indent="-342900">
              <a:buFont typeface="Arial" panose="020B0604020202020204" pitchFamily="34" charset="0"/>
              <a:buChar char="•"/>
            </a:pPr>
            <a:r>
              <a:rPr lang="es-ES" sz="1500" dirty="0"/>
              <a:t>Pertenece al distrito escolar y debe usarse de acuerdo con el plan del Distrito </a:t>
            </a:r>
          </a:p>
          <a:p>
            <a:pPr marL="342900"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dirty="0"/>
              <a:t>Se bloquea para que los estudiantes no puedan instalar aplicaciones.</a:t>
            </a:r>
          </a:p>
          <a:p>
            <a:endParaRPr lang="es-ES" sz="1500" dirty="0"/>
          </a:p>
          <a:p>
            <a:pPr marL="342900" indent="-342900">
              <a:buFont typeface="Arial" panose="020B0604020202020204" pitchFamily="34" charset="0"/>
              <a:buChar char="•"/>
            </a:pPr>
            <a:r>
              <a:rPr lang="es-ES" sz="1500" dirty="0"/>
              <a:t>El filtro de Internet </a:t>
            </a:r>
            <a:r>
              <a:rPr lang="es-ES" sz="1500" b="1" i="1" dirty="0" err="1"/>
              <a:t>LightSpeed</a:t>
            </a:r>
            <a:r>
              <a:rPr lang="es-ES" sz="1500" dirty="0"/>
              <a:t> hará cumplir la Política de Uso Aceptable del Distrito.</a:t>
            </a:r>
          </a:p>
          <a:p>
            <a:endParaRPr lang="es-ES" sz="1500" dirty="0"/>
          </a:p>
          <a:p>
            <a:pPr marL="342900" indent="-342900">
              <a:buFont typeface="Arial" panose="020B0604020202020204" pitchFamily="34" charset="0"/>
              <a:buChar char="•"/>
            </a:pPr>
            <a:r>
              <a:rPr lang="es-ES" sz="1500" b="1" i="1" dirty="0"/>
              <a:t>OneDrive</a:t>
            </a:r>
            <a:r>
              <a:rPr lang="es-ES" sz="1500" dirty="0"/>
              <a:t>, disponible a través del portal, debe utilizarse para almacenar archivos en la nube en lugar de en el dispositivo.</a:t>
            </a:r>
          </a:p>
          <a:p>
            <a:pPr marL="342900"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b="1" i="1" dirty="0"/>
              <a:t>La Persona designada</a:t>
            </a:r>
            <a:r>
              <a:rPr lang="es-ES" sz="1500" dirty="0"/>
              <a:t> para manejar la notificación de dispositivos rotos, perdidos o robados se encuentra en la biblioteca de la escuela.</a:t>
            </a:r>
          </a:p>
          <a:p>
            <a:pPr marL="342900" indent="-342900">
              <a:buFont typeface="Arial" panose="020B0604020202020204" pitchFamily="34" charset="0"/>
              <a:buChar char="•"/>
            </a:pPr>
            <a:endParaRPr lang="es-ES" sz="1500" dirty="0"/>
          </a:p>
          <a:p>
            <a:pPr marL="342900" indent="-342900">
              <a:buFont typeface="Arial" panose="020B0604020202020204" pitchFamily="34" charset="0"/>
              <a:buChar char="•"/>
            </a:pPr>
            <a:endParaRPr lang="es-ES" sz="1500" dirty="0"/>
          </a:p>
        </p:txBody>
      </p:sp>
    </p:spTree>
    <p:extLst>
      <p:ext uri="{BB962C8B-B14F-4D97-AF65-F5344CB8AC3E}">
        <p14:creationId xmlns:p14="http://schemas.microsoft.com/office/powerpoint/2010/main" val="9391643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FA53108-C68C-4650-8AB3-2EA4E2610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3"/>
            <a:ext cx="9220200" cy="6858000"/>
          </a:xfrm>
          <a:prstGeom prst="rect">
            <a:avLst/>
          </a:prstGeom>
        </p:spPr>
      </p:pic>
      <p:sp>
        <p:nvSpPr>
          <p:cNvPr id="36" name="Shape 36"/>
          <p:cNvSpPr>
            <a:spLocks noGrp="1"/>
          </p:cNvSpPr>
          <p:nvPr>
            <p:ph type="title" idx="4294967295"/>
          </p:nvPr>
        </p:nvSpPr>
        <p:spPr>
          <a:xfrm>
            <a:off x="152408" y="457199"/>
            <a:ext cx="7485586" cy="36247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defRPr sz="3900">
                <a:solidFill>
                  <a:srgbClr val="9A403E"/>
                </a:solidFill>
                <a:latin typeface="Tempus Sans ITC"/>
                <a:ea typeface="Tempus Sans ITC"/>
                <a:cs typeface="Tempus Sans ITC"/>
                <a:sym typeface="Tempus Sans ITC"/>
              </a:defRPr>
            </a:lvl1pPr>
          </a:lstStyle>
          <a:p>
            <a:pPr lvl="0">
              <a:defRPr sz="1800">
                <a:solidFill>
                  <a:srgbClr val="000000"/>
                </a:solidFill>
              </a:defRPr>
            </a:pPr>
            <a:r>
              <a:rPr lang="en-US" sz="3600" dirty="0">
                <a:solidFill>
                  <a:schemeClr val="tx1">
                    <a:lumMod val="85000"/>
                    <a:lumOff val="15000"/>
                  </a:schemeClr>
                </a:solidFill>
                <a:latin typeface="Sunshine" panose="02000500000000000000" pitchFamily="2" charset="0"/>
              </a:rPr>
              <a:t>Lunch </a:t>
            </a:r>
            <a:r>
              <a:rPr sz="3600" dirty="0">
                <a:solidFill>
                  <a:schemeClr val="tx1">
                    <a:lumMod val="85000"/>
                    <a:lumOff val="15000"/>
                  </a:schemeClr>
                </a:solidFill>
                <a:latin typeface="Sunshine" panose="02000500000000000000" pitchFamily="2" charset="0"/>
              </a:rPr>
              <a:t>Information</a:t>
            </a:r>
            <a:r>
              <a:rPr lang="en-US" sz="3600" dirty="0">
                <a:solidFill>
                  <a:schemeClr val="tx1">
                    <a:lumMod val="85000"/>
                    <a:lumOff val="15000"/>
                  </a:schemeClr>
                </a:solidFill>
                <a:latin typeface="Sunshine" panose="02000500000000000000" pitchFamily="2" charset="0"/>
              </a:rPr>
              <a:t>/ </a:t>
            </a:r>
            <a:r>
              <a:rPr lang="es-UY" sz="3600" dirty="0">
                <a:solidFill>
                  <a:schemeClr val="tx1">
                    <a:lumMod val="85000"/>
                    <a:lumOff val="15000"/>
                  </a:schemeClr>
                </a:solidFill>
                <a:latin typeface="Sunshine" panose="02000500000000000000" pitchFamily="2" charset="0"/>
              </a:rPr>
              <a:t>Información para el almuerzo</a:t>
            </a:r>
            <a:r>
              <a:rPr sz="3600" dirty="0">
                <a:solidFill>
                  <a:schemeClr val="tx1">
                    <a:lumMod val="85000"/>
                    <a:lumOff val="15000"/>
                  </a:schemeClr>
                </a:solidFill>
                <a:latin typeface="Sunshine" panose="02000500000000000000" pitchFamily="2" charset="0"/>
              </a:rPr>
              <a:t> </a:t>
            </a:r>
          </a:p>
        </p:txBody>
      </p:sp>
      <p:sp>
        <p:nvSpPr>
          <p:cNvPr id="37" name="Shape 37"/>
          <p:cNvSpPr>
            <a:spLocks noGrp="1"/>
          </p:cNvSpPr>
          <p:nvPr>
            <p:ph type="body" idx="4294967295"/>
          </p:nvPr>
        </p:nvSpPr>
        <p:spPr>
          <a:xfrm>
            <a:off x="381000" y="1371600"/>
            <a:ext cx="3352800" cy="3733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413729" lvl="0" indent="-413729" defTabSz="905255">
              <a:lnSpc>
                <a:spcPct val="90000"/>
              </a:lnSpc>
              <a:spcBef>
                <a:spcPts val="600"/>
              </a:spcBef>
              <a:buChar char="•"/>
              <a:defRPr sz="1800"/>
            </a:pPr>
            <a:endParaRPr lang="en-US" sz="1600" dirty="0">
              <a:latin typeface="G.I. Incognito" pitchFamily="2" charset="0"/>
            </a:endParaRPr>
          </a:p>
          <a:p>
            <a:pPr marL="413729" lvl="0" indent="-413729" defTabSz="905255">
              <a:lnSpc>
                <a:spcPct val="90000"/>
              </a:lnSpc>
              <a:spcBef>
                <a:spcPts val="600"/>
              </a:spcBef>
              <a:buChar char="•"/>
              <a:defRPr sz="1800"/>
            </a:pPr>
            <a:endParaRPr lang="en-US" sz="1600" dirty="0">
              <a:latin typeface="G.I. Incognito" pitchFamily="2" charset="0"/>
            </a:endParaRPr>
          </a:p>
          <a:p>
            <a:pPr marL="413729" lvl="0" indent="-413729" defTabSz="905255">
              <a:lnSpc>
                <a:spcPct val="90000"/>
              </a:lnSpc>
              <a:spcBef>
                <a:spcPts val="600"/>
              </a:spcBef>
              <a:buChar char="•"/>
              <a:defRPr sz="1800"/>
            </a:pPr>
            <a:r>
              <a:rPr sz="1600" dirty="0">
                <a:latin typeface="G.I. Incognito" pitchFamily="2" charset="0"/>
              </a:rPr>
              <a:t>Online applications can be found and submitted at </a:t>
            </a:r>
            <a:r>
              <a:rPr sz="1600" dirty="0">
                <a:latin typeface="G.I. Incognito" pitchFamily="2" charset="0"/>
                <a:hlinkClick r:id="rId3"/>
              </a:rPr>
              <a:t>https://freeandreducedmealapp.dadeschools.net/</a:t>
            </a:r>
            <a:endParaRPr lang="en-US" sz="1600" dirty="0">
              <a:latin typeface="G.I. Incognito" pitchFamily="2" charset="0"/>
            </a:endParaRPr>
          </a:p>
          <a:p>
            <a:pPr marL="413729" lvl="0" indent="-413729" defTabSz="905255">
              <a:lnSpc>
                <a:spcPct val="90000"/>
              </a:lnSpc>
              <a:spcBef>
                <a:spcPts val="600"/>
              </a:spcBef>
              <a:buChar char="•"/>
              <a:defRPr sz="1800"/>
            </a:pPr>
            <a:endParaRPr lang="en-US" sz="1600" dirty="0">
              <a:latin typeface="G.I. Incognito" pitchFamily="2" charset="0"/>
            </a:endParaRPr>
          </a:p>
          <a:p>
            <a:pPr marL="413729" lvl="0" indent="-413729" defTabSz="905255">
              <a:lnSpc>
                <a:spcPct val="90000"/>
              </a:lnSpc>
              <a:spcBef>
                <a:spcPts val="600"/>
              </a:spcBef>
              <a:buChar char="•"/>
              <a:defRPr sz="1800"/>
            </a:pPr>
            <a:r>
              <a:rPr lang="en-US" sz="1600" dirty="0">
                <a:latin typeface="G.I. Incognito" pitchFamily="2" charset="0"/>
              </a:rPr>
              <a:t>Please remember that you must reapply yearly. </a:t>
            </a:r>
          </a:p>
          <a:p>
            <a:pPr marL="413729" lvl="0" indent="-413729" defTabSz="905255">
              <a:lnSpc>
                <a:spcPct val="90000"/>
              </a:lnSpc>
              <a:spcBef>
                <a:spcPts val="600"/>
              </a:spcBef>
              <a:buChar char="•"/>
              <a:defRPr sz="1800"/>
            </a:pPr>
            <a:endParaRPr lang="en-US" sz="1600" dirty="0">
              <a:latin typeface="G.I. Incognito" pitchFamily="2" charset="0"/>
            </a:endParaRPr>
          </a:p>
          <a:p>
            <a:pPr marL="413729" lvl="0" indent="-413729" defTabSz="905255">
              <a:lnSpc>
                <a:spcPct val="90000"/>
              </a:lnSpc>
              <a:spcBef>
                <a:spcPts val="600"/>
              </a:spcBef>
              <a:buChar char="•"/>
              <a:defRPr sz="1800"/>
            </a:pPr>
            <a:r>
              <a:rPr lang="en-US" sz="1600" dirty="0">
                <a:latin typeface="G.I. Incognito" pitchFamily="2" charset="0"/>
              </a:rPr>
              <a:t>Every student is eligible for free breakfast in the school cafeteria.</a:t>
            </a:r>
            <a:endParaRPr sz="1600" dirty="0">
              <a:latin typeface="G.I. Incognito" pitchFamily="2" charset="0"/>
            </a:endParaRPr>
          </a:p>
          <a:p>
            <a:pPr marL="339470" lvl="0" indent="-339470" defTabSz="905255">
              <a:lnSpc>
                <a:spcPct val="90000"/>
              </a:lnSpc>
              <a:buSzTx/>
              <a:buNone/>
              <a:defRPr sz="1800"/>
            </a:pPr>
            <a:endParaRPr sz="1600" dirty="0"/>
          </a:p>
        </p:txBody>
      </p:sp>
      <p:sp>
        <p:nvSpPr>
          <p:cNvPr id="6" name="TextBox 5">
            <a:extLst>
              <a:ext uri="{FF2B5EF4-FFF2-40B4-BE49-F238E27FC236}">
                <a16:creationId xmlns:a16="http://schemas.microsoft.com/office/drawing/2014/main" xmlns="" id="{E63C6884-792F-45F3-8762-C3217E96B569}"/>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6DF4398A-D146-433A-B958-CEA292487DA3}"/>
              </a:ext>
            </a:extLst>
          </p:cNvPr>
          <p:cNvCxnSpPr/>
          <p:nvPr/>
        </p:nvCxnSpPr>
        <p:spPr>
          <a:xfrm>
            <a:off x="4343400" y="13716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37">
            <a:extLst>
              <a:ext uri="{FF2B5EF4-FFF2-40B4-BE49-F238E27FC236}">
                <a16:creationId xmlns:a16="http://schemas.microsoft.com/office/drawing/2014/main" xmlns="" id="{80552894-06C9-40BE-B029-86D96206752E}"/>
              </a:ext>
            </a:extLst>
          </p:cNvPr>
          <p:cNvSpPr txBox="1">
            <a:spLocks/>
          </p:cNvSpPr>
          <p:nvPr/>
        </p:nvSpPr>
        <p:spPr>
          <a:xfrm>
            <a:off x="4614153" y="1524000"/>
            <a:ext cx="4406179"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0" indent="0">
              <a:buNone/>
            </a:pPr>
            <a:r>
              <a:rPr lang="es-ES_tradnl" sz="1600" dirty="0"/>
              <a:t> </a:t>
            </a:r>
            <a:endParaRPr lang="en-US" sz="1600" dirty="0"/>
          </a:p>
          <a:p>
            <a:pPr>
              <a:buFont typeface="Arial" panose="020B0604020202020204" pitchFamily="34" charset="0"/>
              <a:buChar char="•"/>
            </a:pPr>
            <a:r>
              <a:rPr lang="es-ES_tradnl" sz="1600" dirty="0"/>
              <a:t>Las solicitudes se pueden encontrar en:</a:t>
            </a:r>
            <a:endParaRPr lang="en-US" sz="1600" dirty="0"/>
          </a:p>
          <a:p>
            <a:pPr marL="0" indent="0">
              <a:buNone/>
            </a:pPr>
            <a:r>
              <a:rPr lang="es-ES_tradnl" sz="1600" u="sng" dirty="0">
                <a:hlinkClick r:id="rId3"/>
              </a:rPr>
              <a:t>https://freeandreducedmealapp.dadeschools.net/</a:t>
            </a:r>
            <a:endParaRPr lang="en-US" sz="1600" dirty="0"/>
          </a:p>
          <a:p>
            <a:pPr>
              <a:buFont typeface="Arial" panose="020B0604020202020204" pitchFamily="34" charset="0"/>
              <a:buChar char="•"/>
            </a:pPr>
            <a:endParaRPr lang="en-US" sz="1600" dirty="0"/>
          </a:p>
          <a:p>
            <a:pPr>
              <a:buFont typeface="Arial" panose="020B0604020202020204" pitchFamily="34" charset="0"/>
              <a:buChar char="•"/>
            </a:pPr>
            <a:r>
              <a:rPr lang="es-ES_tradnl" sz="1600" dirty="0"/>
              <a:t>Por favor, recuerde que deben llenar las solicitudes para el almuerzo gratis / reducido todos los años.</a:t>
            </a:r>
            <a:endParaRPr lang="en-US" sz="1600" dirty="0"/>
          </a:p>
          <a:p>
            <a:pPr>
              <a:buFont typeface="Arial" panose="020B0604020202020204" pitchFamily="34" charset="0"/>
              <a:buChar char="•"/>
            </a:pPr>
            <a:endParaRPr lang="en-US" sz="1600" dirty="0"/>
          </a:p>
          <a:p>
            <a:pPr>
              <a:buFont typeface="Arial" panose="020B0604020202020204" pitchFamily="34" charset="0"/>
              <a:buChar char="•"/>
            </a:pPr>
            <a:r>
              <a:rPr lang="es-ES_tradnl" sz="1600" dirty="0"/>
              <a:t>Todos los estudiantes de Ferguson tienen</a:t>
            </a:r>
          </a:p>
          <a:p>
            <a:pPr marL="0" indent="0">
              <a:buNone/>
            </a:pPr>
            <a:r>
              <a:rPr lang="es-ES_tradnl" sz="1600" dirty="0"/>
              <a:t>        acceso al desayudo gratis en la cafetería de la    </a:t>
            </a:r>
          </a:p>
          <a:p>
            <a:pPr marL="0" indent="0">
              <a:buNone/>
            </a:pPr>
            <a:r>
              <a:rPr lang="es-ES_tradnl" sz="1600" dirty="0"/>
              <a:t>        escuela.</a:t>
            </a:r>
            <a:endParaRPr lang="en-US" sz="1600"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A2031F2-A450-47F2-BB85-B870C70C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hape 75"/>
          <p:cNvSpPr txBox="1">
            <a:spLocks/>
          </p:cNvSpPr>
          <p:nvPr/>
        </p:nvSpPr>
        <p:spPr>
          <a:xfrm>
            <a:off x="-76185" y="762000"/>
            <a:ext cx="7121338" cy="334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lgn="ctr">
              <a:defRPr sz="4400">
                <a:solidFill>
                  <a:srgbClr val="9A403E"/>
                </a:solidFill>
                <a:latin typeface="Tempus Sans ITC"/>
                <a:ea typeface="Tempus Sans ITC"/>
                <a:cs typeface="Tempus Sans ITC"/>
                <a:sym typeface="Tempus Sans ITC"/>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rtl="0">
              <a:defRPr sz="1800">
                <a:solidFill>
                  <a:srgbClr val="000000"/>
                </a:solidFill>
              </a:defRPr>
            </a:pPr>
            <a:r>
              <a:rPr lang="en-US" sz="3600" dirty="0">
                <a:solidFill>
                  <a:schemeClr val="tx1">
                    <a:lumMod val="85000"/>
                    <a:lumOff val="15000"/>
                  </a:schemeClr>
                </a:solidFill>
                <a:latin typeface="Sunshine" panose="02000500000000000000" pitchFamily="2" charset="0"/>
              </a:rPr>
              <a:t>Social Media/ </a:t>
            </a:r>
            <a:r>
              <a:rPr lang="es-VE" sz="3600" dirty="0">
                <a:solidFill>
                  <a:srgbClr val="000000"/>
                </a:solidFill>
                <a:latin typeface="Sunshine" panose="02000500000000000000" pitchFamily="2" charset="0"/>
              </a:rPr>
              <a:t>Medios de comunicación social</a:t>
            </a:r>
            <a:endParaRPr lang="es-VE" sz="3600" dirty="0">
              <a:solidFill>
                <a:srgbClr val="000000"/>
              </a:solidFill>
              <a:latin typeface="Sunshine" panose="02000500000000000000" pitchFamily="2" charset="0"/>
              <a:sym typeface="Helvetica"/>
            </a:endParaRPr>
          </a:p>
          <a:p>
            <a:pPr>
              <a:defRPr sz="1800">
                <a:solidFill>
                  <a:srgbClr val="000000"/>
                </a:solidFill>
              </a:defRPr>
            </a:pPr>
            <a:endParaRPr lang="en-US" sz="3600" dirty="0">
              <a:solidFill>
                <a:schemeClr val="tx1">
                  <a:lumMod val="85000"/>
                  <a:lumOff val="15000"/>
                </a:schemeClr>
              </a:solidFill>
              <a:latin typeface="Sunshine" panose="02000500000000000000" pitchFamily="2" charset="0"/>
            </a:endParaRPr>
          </a:p>
        </p:txBody>
      </p:sp>
      <p:sp>
        <p:nvSpPr>
          <p:cNvPr id="4" name="TextBox 3"/>
          <p:cNvSpPr txBox="1"/>
          <p:nvPr/>
        </p:nvSpPr>
        <p:spPr>
          <a:xfrm>
            <a:off x="358586" y="1295400"/>
            <a:ext cx="3962400" cy="46628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1" hangingPunct="0">
              <a:lnSpc>
                <a:spcPct val="150000"/>
              </a:lnSpc>
              <a:spcBef>
                <a:spcPts val="0"/>
              </a:spcBef>
              <a:spcAft>
                <a:spcPts val="0"/>
              </a:spcAft>
              <a:buClrTx/>
              <a:buSzTx/>
              <a:tabLst/>
            </a:pPr>
            <a:r>
              <a:rPr kumimoji="0" lang="en-US" b="0" i="0" u="none" strike="noStrike" cap="none" spc="0" normalizeH="0" baseline="0" dirty="0">
                <a:ln>
                  <a:noFill/>
                </a:ln>
                <a:solidFill>
                  <a:srgbClr val="000000"/>
                </a:solidFill>
                <a:effectLst/>
                <a:uFillTx/>
                <a:sym typeface="Helvetica"/>
              </a:rPr>
              <a:t>Ferguson’s Twitter Account:</a:t>
            </a:r>
          </a:p>
          <a:p>
            <a:pPr marL="342900" marR="0" indent="-34290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rPr>
              <a:t>@</a:t>
            </a:r>
            <a:r>
              <a:rPr lang="en-US" dirty="0" err="1">
                <a:solidFill>
                  <a:srgbClr val="000000"/>
                </a:solidFill>
              </a:rPr>
              <a:t>FergusonSHS</a:t>
            </a:r>
            <a:endParaRPr lang="en-US" dirty="0">
              <a:solidFill>
                <a:srgbClr val="000000"/>
              </a:solidFill>
            </a:endParaRPr>
          </a:p>
          <a:p>
            <a:pPr marR="0" algn="l" defTabSz="914400" rtl="0" fontAlgn="auto" latinLnBrk="1" hangingPunct="0">
              <a:lnSpc>
                <a:spcPct val="150000"/>
              </a:lnSpc>
              <a:spcBef>
                <a:spcPts val="0"/>
              </a:spcBef>
              <a:spcAft>
                <a:spcPts val="0"/>
              </a:spcAft>
              <a:buClrTx/>
              <a:buSzTx/>
              <a:tabLst/>
            </a:pPr>
            <a:r>
              <a:rPr kumimoji="0" lang="en-US" b="0" i="0" u="none" strike="noStrike" cap="none" spc="0" normalizeH="0" baseline="0" dirty="0">
                <a:ln>
                  <a:noFill/>
                </a:ln>
                <a:solidFill>
                  <a:srgbClr val="000000"/>
                </a:solidFill>
                <a:effectLst/>
                <a:uFillTx/>
                <a:sym typeface="Helvetica"/>
              </a:rPr>
              <a:t>Ferguson’s Instagram Account:</a:t>
            </a:r>
          </a:p>
          <a:p>
            <a:pPr marL="285750" marR="0" indent="-285750" algn="l" defTabSz="914400" rtl="0" fontAlgn="auto" latinLnBrk="1" hangingPunct="0">
              <a:lnSpc>
                <a:spcPct val="150000"/>
              </a:lnSpc>
              <a:spcBef>
                <a:spcPts val="0"/>
              </a:spcBef>
              <a:spcAft>
                <a:spcPts val="0"/>
              </a:spcAft>
              <a:buClrTx/>
              <a:buSzTx/>
              <a:buFont typeface="Arial" charset="0"/>
              <a:buChar char="•"/>
              <a:tabLst/>
            </a:pPr>
            <a:r>
              <a:rPr lang="en-US" dirty="0">
                <a:solidFill>
                  <a:srgbClr val="000000"/>
                </a:solidFill>
              </a:rPr>
              <a:t>@</a:t>
            </a:r>
            <a:r>
              <a:rPr lang="en-US" dirty="0" err="1">
                <a:solidFill>
                  <a:srgbClr val="000000"/>
                </a:solidFill>
              </a:rPr>
              <a:t>fergusonfalcons</a:t>
            </a:r>
            <a:endParaRPr lang="en-US" dirty="0">
              <a:solidFill>
                <a:srgbClr val="000000"/>
              </a:solidFill>
            </a:endParaRPr>
          </a:p>
          <a:p>
            <a:pPr marR="0" algn="l" defTabSz="914400" rtl="0" fontAlgn="auto" latinLnBrk="1" hangingPunct="0">
              <a:lnSpc>
                <a:spcPct val="150000"/>
              </a:lnSpc>
              <a:spcBef>
                <a:spcPts val="0"/>
              </a:spcBef>
              <a:spcAft>
                <a:spcPts val="0"/>
              </a:spcAft>
              <a:buClrTx/>
              <a:buSzTx/>
              <a:tabLst/>
            </a:pPr>
            <a:r>
              <a:rPr kumimoji="0" lang="en-US" b="0" i="0" u="none" strike="noStrike" cap="none" spc="0" normalizeH="0" baseline="0" dirty="0">
                <a:ln>
                  <a:noFill/>
                </a:ln>
                <a:solidFill>
                  <a:srgbClr val="000000"/>
                </a:solidFill>
                <a:effectLst/>
                <a:uFillTx/>
                <a:sym typeface="Helvetica"/>
              </a:rPr>
              <a:t>Gmail Account:</a:t>
            </a:r>
          </a:p>
          <a:p>
            <a:pPr marL="342900" marR="0" indent="-342900" algn="l" defTabSz="914400" rtl="0" fontAlgn="auto" latinLnBrk="1" hangingPunct="0">
              <a:lnSpc>
                <a:spcPct val="150000"/>
              </a:lnSpc>
              <a:spcBef>
                <a:spcPts val="0"/>
              </a:spcBef>
              <a:spcAft>
                <a:spcPts val="0"/>
              </a:spcAft>
              <a:buClrTx/>
              <a:buSzTx/>
              <a:buFont typeface="Arial" charset="0"/>
              <a:buChar char="•"/>
              <a:tabLst/>
            </a:pPr>
            <a:r>
              <a:rPr lang="en-US" dirty="0">
                <a:solidFill>
                  <a:srgbClr val="000000"/>
                </a:solidFill>
              </a:rPr>
              <a:t>jafsocialmedia33185@gmail.com</a:t>
            </a:r>
            <a:endParaRPr kumimoji="0" lang="en-US" b="0" i="0" u="none" strike="noStrike" cap="none" spc="0" normalizeH="0" baseline="0" dirty="0">
              <a:ln>
                <a:noFill/>
              </a:ln>
              <a:solidFill>
                <a:srgbClr val="000000"/>
              </a:solidFill>
              <a:effectLst/>
              <a:uFillTx/>
              <a:sym typeface="Helvetica"/>
            </a:endParaRPr>
          </a:p>
          <a:p>
            <a:pPr marL="342900" marR="0" indent="-342900" algn="l" defTabSz="914400" rtl="0" fontAlgn="auto" latinLnBrk="1" hangingPunct="0">
              <a:lnSpc>
                <a:spcPct val="15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sym typeface="Helvetica"/>
            </a:endParaRPr>
          </a:p>
          <a:p>
            <a:pPr marR="0" algn="l" defTabSz="914400" rtl="0" fontAlgn="auto" latinLnBrk="1" hangingPunct="0">
              <a:lnSpc>
                <a:spcPct val="150000"/>
              </a:lnSpc>
              <a:spcBef>
                <a:spcPts val="0"/>
              </a:spcBef>
              <a:spcAft>
                <a:spcPts val="0"/>
              </a:spcAft>
              <a:buClrTx/>
              <a:buSzTx/>
              <a:tabLst/>
            </a:pPr>
            <a:r>
              <a:rPr kumimoji="0" lang="en-US" sz="1600" b="0" i="0" u="none" strike="noStrike" cap="none" spc="0" normalizeH="0" baseline="0" dirty="0">
                <a:ln>
                  <a:noFill/>
                </a:ln>
                <a:solidFill>
                  <a:srgbClr val="000000"/>
                </a:solidFill>
                <a:effectLst/>
                <a:uFillTx/>
                <a:sym typeface="Helvetica"/>
              </a:rPr>
              <a:t>Dade County Public School Mobile App</a:t>
            </a:r>
          </a:p>
          <a:p>
            <a:pPr marL="342900" marR="0" indent="-34290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rgbClr val="000000"/>
                </a:solidFill>
                <a:effectLst/>
                <a:uFillTx/>
                <a:sym typeface="Helvetica"/>
              </a:rPr>
              <a:t>Available to</a:t>
            </a:r>
            <a:r>
              <a:rPr kumimoji="0" lang="en-US" sz="1400" b="0" i="0" u="none" strike="noStrike" cap="none" spc="0" normalizeH="0" dirty="0">
                <a:ln>
                  <a:noFill/>
                </a:ln>
                <a:solidFill>
                  <a:srgbClr val="000000"/>
                </a:solidFill>
                <a:effectLst/>
                <a:uFillTx/>
                <a:sym typeface="Helvetica"/>
              </a:rPr>
              <a:t> Apple and Android users. </a:t>
            </a:r>
          </a:p>
          <a:p>
            <a:pPr marR="0" algn="l" defTabSz="914400" rtl="0" fontAlgn="auto" latinLnBrk="1" hangingPunct="0">
              <a:lnSpc>
                <a:spcPct val="150000"/>
              </a:lnSpc>
              <a:spcBef>
                <a:spcPts val="0"/>
              </a:spcBef>
              <a:spcAft>
                <a:spcPts val="0"/>
              </a:spcAft>
              <a:buClrTx/>
              <a:buSzTx/>
              <a:tabLst/>
            </a:pPr>
            <a:r>
              <a:rPr kumimoji="0" lang="en-US" sz="1400" b="0" i="0" u="none" strike="noStrike" cap="none" spc="0" normalizeH="0" dirty="0">
                <a:ln>
                  <a:noFill/>
                </a:ln>
                <a:solidFill>
                  <a:srgbClr val="000000"/>
                </a:solidFill>
                <a:effectLst/>
                <a:uFillTx/>
                <a:sym typeface="Helvetica"/>
              </a:rPr>
              <a:t>      No cost for the download</a:t>
            </a:r>
            <a:endParaRPr kumimoji="0" lang="en-US" sz="1400" b="0" i="0" u="none" strike="noStrike" cap="none" spc="0" normalizeH="0" baseline="0" dirty="0">
              <a:ln>
                <a:noFill/>
              </a:ln>
              <a:solidFill>
                <a:srgbClr val="000000"/>
              </a:solidFill>
              <a:effectLst/>
              <a:uFillTx/>
              <a:sym typeface="Helvetica"/>
            </a:endParaRPr>
          </a:p>
          <a:p>
            <a:pPr marL="0" marR="0" indent="0" algn="l" defTabSz="914400" rtl="0" fontAlgn="auto" latinLnBrk="1" hangingPunct="0">
              <a:lnSpc>
                <a:spcPct val="150000"/>
              </a:lnSpc>
              <a:spcBef>
                <a:spcPts val="0"/>
              </a:spcBef>
              <a:spcAft>
                <a:spcPts val="0"/>
              </a:spcAft>
              <a:buClrTx/>
              <a:buSzTx/>
              <a:buFontTx/>
              <a:buNone/>
              <a:tabLst/>
            </a:pPr>
            <a:endParaRPr lang="en-US" sz="1400" dirty="0">
              <a:solidFill>
                <a:srgbClr val="000000"/>
              </a:solidFill>
            </a:endParaRPr>
          </a:p>
          <a:p>
            <a:pPr marL="0" marR="0" indent="0" algn="l" defTabSz="914400" rtl="0" fontAlgn="auto" latinLnBrk="1" hangingPunct="0">
              <a:lnSpc>
                <a:spcPct val="15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xmlns="" id="{03336AE4-A6A4-4A9D-B884-8CF2C2A2CC18}"/>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6" name="Straight Connector 5">
            <a:extLst>
              <a:ext uri="{FF2B5EF4-FFF2-40B4-BE49-F238E27FC236}">
                <a16:creationId xmlns:a16="http://schemas.microsoft.com/office/drawing/2014/main" xmlns="" id="{45196562-2625-47BD-9172-2A676A199A40}"/>
              </a:ext>
            </a:extLst>
          </p:cNvPr>
          <p:cNvCxnSpPr/>
          <p:nvPr/>
        </p:nvCxnSpPr>
        <p:spPr>
          <a:xfrm>
            <a:off x="4343400" y="14478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xmlns="" id="{C2071780-A089-406B-9E61-8104D60B63A3}"/>
              </a:ext>
            </a:extLst>
          </p:cNvPr>
          <p:cNvSpPr txBox="1"/>
          <p:nvPr/>
        </p:nvSpPr>
        <p:spPr>
          <a:xfrm>
            <a:off x="4495799" y="1233132"/>
            <a:ext cx="4495800" cy="429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1" hangingPunct="0">
              <a:lnSpc>
                <a:spcPct val="150000"/>
              </a:lnSpc>
              <a:spcBef>
                <a:spcPts val="0"/>
              </a:spcBef>
              <a:spcAft>
                <a:spcPts val="0"/>
              </a:spcAft>
              <a:buClrTx/>
              <a:buSzTx/>
              <a:tabLst/>
            </a:pPr>
            <a:endParaRPr kumimoji="0" lang="en-US" sz="1400" b="0" i="0" u="none" strike="noStrike" cap="none" spc="0" normalizeH="0" baseline="0" dirty="0">
              <a:ln>
                <a:noFill/>
              </a:ln>
              <a:solidFill>
                <a:srgbClr val="000000"/>
              </a:solidFill>
              <a:effectLst/>
              <a:uFillTx/>
              <a:sym typeface="Helvetica"/>
            </a:endParaRPr>
          </a:p>
          <a:p>
            <a:pPr marR="0" algn="l" defTabSz="914400" rtl="0" fontAlgn="auto" latinLnBrk="1" hangingPunct="0">
              <a:lnSpc>
                <a:spcPct val="150000"/>
              </a:lnSpc>
              <a:spcBef>
                <a:spcPts val="0"/>
              </a:spcBef>
              <a:spcAft>
                <a:spcPts val="0"/>
              </a:spcAft>
              <a:buClrTx/>
              <a:buSzTx/>
              <a:tabLst/>
            </a:pPr>
            <a:r>
              <a:rPr kumimoji="0" lang="es-SV" sz="1400" b="0" i="0" u="none" strike="noStrike" cap="none" spc="0" normalizeH="0" baseline="0" dirty="0">
                <a:ln>
                  <a:noFill/>
                </a:ln>
                <a:solidFill>
                  <a:srgbClr val="000000"/>
                </a:solidFill>
                <a:effectLst/>
                <a:uFillTx/>
                <a:sym typeface="Helvetica"/>
              </a:rPr>
              <a:t>Cuenta</a:t>
            </a:r>
            <a:r>
              <a:rPr kumimoji="0" lang="en-US" sz="1400" b="0" i="0" u="none" strike="noStrike" cap="none" spc="0" normalizeH="0" baseline="0" dirty="0">
                <a:ln>
                  <a:noFill/>
                </a:ln>
                <a:solidFill>
                  <a:srgbClr val="000000"/>
                </a:solidFill>
                <a:effectLst/>
                <a:uFillTx/>
                <a:sym typeface="Helvetica"/>
              </a:rPr>
              <a:t> de Twitter </a:t>
            </a:r>
            <a:r>
              <a:rPr lang="en-US" sz="1400" dirty="0">
                <a:solidFill>
                  <a:srgbClr val="000000"/>
                </a:solidFill>
              </a:rPr>
              <a:t>de Ferguson:</a:t>
            </a:r>
            <a:endParaRPr kumimoji="0" lang="en-US" sz="1400" b="0" i="0" u="none" strike="noStrike" cap="none" spc="0" normalizeH="0" baseline="0" dirty="0">
              <a:ln>
                <a:noFill/>
              </a:ln>
              <a:solidFill>
                <a:srgbClr val="000000"/>
              </a:solidFill>
              <a:effectLst/>
              <a:uFillTx/>
              <a:sym typeface="Helvetica"/>
            </a:endParaRPr>
          </a:p>
          <a:p>
            <a:pPr marL="342900" marR="0" indent="-34290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400" dirty="0">
                <a:solidFill>
                  <a:srgbClr val="000000"/>
                </a:solidFill>
              </a:rPr>
              <a:t>@</a:t>
            </a:r>
            <a:r>
              <a:rPr lang="en-US" sz="1400" dirty="0" err="1">
                <a:solidFill>
                  <a:srgbClr val="000000"/>
                </a:solidFill>
              </a:rPr>
              <a:t>FergusonSHS</a:t>
            </a:r>
            <a:endParaRPr lang="en-US" sz="1400" dirty="0">
              <a:solidFill>
                <a:srgbClr val="000000"/>
              </a:solidFill>
            </a:endParaRPr>
          </a:p>
          <a:p>
            <a:pPr marR="0" algn="l" defTabSz="914400" rtl="0" fontAlgn="auto" latinLnBrk="1" hangingPunct="0">
              <a:lnSpc>
                <a:spcPct val="150000"/>
              </a:lnSpc>
              <a:spcBef>
                <a:spcPts val="0"/>
              </a:spcBef>
              <a:spcAft>
                <a:spcPts val="0"/>
              </a:spcAft>
              <a:buClrTx/>
              <a:buSzTx/>
              <a:tabLst/>
            </a:pPr>
            <a:r>
              <a:rPr kumimoji="0" lang="es-DO" sz="1400" b="0" i="0" u="none" strike="noStrike" cap="none" spc="0" normalizeH="0" baseline="0" dirty="0">
                <a:ln>
                  <a:noFill/>
                </a:ln>
                <a:solidFill>
                  <a:srgbClr val="000000"/>
                </a:solidFill>
                <a:effectLst/>
                <a:uFillTx/>
                <a:sym typeface="Helvetica"/>
              </a:rPr>
              <a:t>Cuenta</a:t>
            </a:r>
            <a:r>
              <a:rPr lang="en-US" sz="1400" dirty="0">
                <a:solidFill>
                  <a:srgbClr val="000000"/>
                </a:solidFill>
              </a:rPr>
              <a:t> Instagram de Ferguson:</a:t>
            </a:r>
            <a:endParaRPr kumimoji="0" lang="en-US" sz="1400" b="0" i="0" u="none" strike="noStrike" cap="none" spc="0" normalizeH="0" baseline="0" dirty="0">
              <a:ln>
                <a:noFill/>
              </a:ln>
              <a:solidFill>
                <a:srgbClr val="000000"/>
              </a:solidFill>
              <a:effectLst/>
              <a:uFillTx/>
              <a:sym typeface="Helvetica"/>
            </a:endParaRPr>
          </a:p>
          <a:p>
            <a:pPr marL="285750" marR="0" indent="-285750" algn="l" defTabSz="914400" rtl="0" fontAlgn="auto" latinLnBrk="1" hangingPunct="0">
              <a:lnSpc>
                <a:spcPct val="150000"/>
              </a:lnSpc>
              <a:spcBef>
                <a:spcPts val="0"/>
              </a:spcBef>
              <a:spcAft>
                <a:spcPts val="0"/>
              </a:spcAft>
              <a:buClrTx/>
              <a:buSzTx/>
              <a:buFont typeface="Arial" charset="0"/>
              <a:buChar char="•"/>
              <a:tabLst/>
            </a:pPr>
            <a:r>
              <a:rPr lang="en-US" sz="1400" dirty="0">
                <a:solidFill>
                  <a:srgbClr val="000000"/>
                </a:solidFill>
              </a:rPr>
              <a:t>@</a:t>
            </a:r>
            <a:r>
              <a:rPr lang="en-US" sz="1400" dirty="0" err="1">
                <a:solidFill>
                  <a:srgbClr val="000000"/>
                </a:solidFill>
              </a:rPr>
              <a:t>fergusonfalcons</a:t>
            </a:r>
            <a:endParaRPr lang="en-US" sz="1400" dirty="0">
              <a:solidFill>
                <a:srgbClr val="000000"/>
              </a:solidFill>
            </a:endParaRPr>
          </a:p>
          <a:p>
            <a:pPr marR="0" algn="l" defTabSz="914400" rtl="0" fontAlgn="auto" latinLnBrk="1" hangingPunct="0">
              <a:lnSpc>
                <a:spcPct val="150000"/>
              </a:lnSpc>
              <a:spcBef>
                <a:spcPts val="0"/>
              </a:spcBef>
              <a:spcAft>
                <a:spcPts val="0"/>
              </a:spcAft>
              <a:buClrTx/>
              <a:buSzTx/>
              <a:tabLst/>
            </a:pPr>
            <a:r>
              <a:rPr kumimoji="0" lang="es-PA" sz="1400" b="0" i="0" u="none" strike="noStrike" cap="none" spc="0" normalizeH="0" baseline="0" dirty="0">
                <a:ln>
                  <a:noFill/>
                </a:ln>
                <a:solidFill>
                  <a:srgbClr val="000000"/>
                </a:solidFill>
                <a:effectLst/>
                <a:uFillTx/>
                <a:sym typeface="Helvetica"/>
              </a:rPr>
              <a:t>Cuenta</a:t>
            </a:r>
            <a:r>
              <a:rPr kumimoji="0" lang="en-US" sz="1400" b="0" i="0" u="none" strike="noStrike" cap="none" spc="0" normalizeH="0" baseline="0" dirty="0">
                <a:ln>
                  <a:noFill/>
                </a:ln>
                <a:solidFill>
                  <a:srgbClr val="000000"/>
                </a:solidFill>
                <a:effectLst/>
                <a:uFillTx/>
                <a:sym typeface="Helvetica"/>
              </a:rPr>
              <a:t> de Gmail:</a:t>
            </a:r>
          </a:p>
          <a:p>
            <a:pPr marL="342900" marR="0" indent="-342900" algn="l" defTabSz="914400" rtl="0" fontAlgn="auto" latinLnBrk="1" hangingPunct="0">
              <a:lnSpc>
                <a:spcPct val="150000"/>
              </a:lnSpc>
              <a:spcBef>
                <a:spcPts val="0"/>
              </a:spcBef>
              <a:spcAft>
                <a:spcPts val="0"/>
              </a:spcAft>
              <a:buClrTx/>
              <a:buSzTx/>
              <a:buFont typeface="Arial" charset="0"/>
              <a:buChar char="•"/>
              <a:tabLst/>
            </a:pPr>
            <a:r>
              <a:rPr lang="en-US" sz="1400" dirty="0">
                <a:solidFill>
                  <a:srgbClr val="000000"/>
                </a:solidFill>
              </a:rPr>
              <a:t>jafsocialmedia33185@gmail.com</a:t>
            </a:r>
            <a:endParaRPr kumimoji="0" lang="en-US" sz="1400" b="0" i="0" u="none" strike="noStrike" cap="none" spc="0" normalizeH="0" baseline="0" dirty="0">
              <a:ln>
                <a:noFill/>
              </a:ln>
              <a:solidFill>
                <a:srgbClr val="000000"/>
              </a:solidFill>
              <a:effectLst/>
              <a:uFillTx/>
              <a:sym typeface="Helvetica"/>
            </a:endParaRPr>
          </a:p>
          <a:p>
            <a:pPr marL="342900" marR="0" indent="-342900" algn="l" defTabSz="914400" rtl="0" fontAlgn="auto" latinLnBrk="1" hangingPunct="0">
              <a:lnSpc>
                <a:spcPct val="150000"/>
              </a:lnSpc>
              <a:spcBef>
                <a:spcPts val="0"/>
              </a:spcBef>
              <a:spcAft>
                <a:spcPts val="0"/>
              </a:spcAft>
              <a:buClrTx/>
              <a:buSzTx/>
              <a:buFont typeface="Arial" panose="020B0604020202020204" pitchFamily="34" charset="0"/>
              <a:buChar char="•"/>
              <a:tabLst/>
            </a:pPr>
            <a:endParaRPr kumimoji="0" lang="en-US" sz="1400" b="0" i="0" u="none" strike="noStrike" cap="none" spc="0" normalizeH="0" baseline="0" dirty="0">
              <a:ln>
                <a:noFill/>
              </a:ln>
              <a:solidFill>
                <a:srgbClr val="000000"/>
              </a:solidFill>
              <a:effectLst/>
              <a:uFillTx/>
              <a:sym typeface="Helvetica"/>
            </a:endParaRPr>
          </a:p>
          <a:p>
            <a:pPr marR="0" algn="l" defTabSz="914400" rtl="0" fontAlgn="auto" latinLnBrk="1" hangingPunct="0">
              <a:lnSpc>
                <a:spcPct val="150000"/>
              </a:lnSpc>
              <a:spcBef>
                <a:spcPts val="0"/>
              </a:spcBef>
              <a:spcAft>
                <a:spcPts val="0"/>
              </a:spcAft>
              <a:buClrTx/>
              <a:buSzTx/>
              <a:tabLst/>
            </a:pPr>
            <a:r>
              <a:rPr kumimoji="0" lang="es-DO" sz="1400" b="0" i="0" u="none" strike="noStrike" cap="none" spc="0" normalizeH="0" baseline="0" dirty="0">
                <a:ln>
                  <a:noFill/>
                </a:ln>
                <a:solidFill>
                  <a:srgbClr val="000000"/>
                </a:solidFill>
                <a:effectLst/>
                <a:uFillTx/>
                <a:sym typeface="Helvetica"/>
              </a:rPr>
              <a:t>La aplicación</a:t>
            </a:r>
            <a:r>
              <a:rPr kumimoji="0" lang="en-US" sz="1400" b="0" i="0" u="none" strike="noStrike" cap="none" spc="0" normalizeH="0" dirty="0">
                <a:ln>
                  <a:noFill/>
                </a:ln>
                <a:solidFill>
                  <a:srgbClr val="000000"/>
                </a:solidFill>
                <a:effectLst/>
                <a:uFillTx/>
                <a:sym typeface="Helvetica"/>
              </a:rPr>
              <a:t> de </a:t>
            </a:r>
            <a:r>
              <a:rPr kumimoji="0" lang="en-US" sz="1400" b="0" i="0" u="none" strike="noStrike" cap="none" spc="0" normalizeH="0" baseline="0" dirty="0">
                <a:ln>
                  <a:noFill/>
                </a:ln>
                <a:solidFill>
                  <a:srgbClr val="000000"/>
                </a:solidFill>
                <a:effectLst/>
                <a:uFillTx/>
                <a:sym typeface="Helvetica"/>
              </a:rPr>
              <a:t>Dade County Public School</a:t>
            </a:r>
          </a:p>
          <a:p>
            <a:pPr marL="342900" marR="0" indent="-34290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s-HN" sz="1400" b="0" i="0" u="none" strike="noStrike" cap="none" spc="0" normalizeH="0" baseline="0" dirty="0">
                <a:ln>
                  <a:noFill/>
                </a:ln>
                <a:solidFill>
                  <a:srgbClr val="000000"/>
                </a:solidFill>
                <a:effectLst/>
                <a:uFillTx/>
                <a:sym typeface="Helvetica"/>
              </a:rPr>
              <a:t>Disponible</a:t>
            </a:r>
            <a:r>
              <a:rPr kumimoji="0" lang="es-HN" sz="1400" b="0" i="0" u="none" strike="noStrike" cap="none" spc="0" normalizeH="0" dirty="0">
                <a:ln>
                  <a:noFill/>
                </a:ln>
                <a:solidFill>
                  <a:srgbClr val="000000"/>
                </a:solidFill>
                <a:effectLst/>
                <a:uFillTx/>
                <a:sym typeface="Helvetica"/>
              </a:rPr>
              <a:t> para los usuarios de</a:t>
            </a:r>
            <a:r>
              <a:rPr kumimoji="0" lang="es-HN" sz="1400" b="0" i="0" u="none" strike="noStrike" cap="none" spc="0" normalizeH="0" baseline="0" dirty="0">
                <a:ln>
                  <a:noFill/>
                </a:ln>
                <a:solidFill>
                  <a:srgbClr val="000000"/>
                </a:solidFill>
                <a:effectLst/>
                <a:uFillTx/>
                <a:sym typeface="Helvetica"/>
              </a:rPr>
              <a:t> </a:t>
            </a:r>
            <a:r>
              <a:rPr kumimoji="0" lang="es-HN" sz="1400" b="0" i="0" u="none" strike="noStrike" cap="none" spc="0" normalizeH="0" dirty="0">
                <a:ln>
                  <a:noFill/>
                </a:ln>
                <a:solidFill>
                  <a:srgbClr val="000000"/>
                </a:solidFill>
                <a:effectLst/>
                <a:uFillTx/>
                <a:sym typeface="Helvetica"/>
              </a:rPr>
              <a:t>Apple </a:t>
            </a:r>
            <a:r>
              <a:rPr lang="es-HN" sz="1400" dirty="0">
                <a:solidFill>
                  <a:srgbClr val="000000"/>
                </a:solidFill>
              </a:rPr>
              <a:t>y </a:t>
            </a:r>
            <a:r>
              <a:rPr kumimoji="0" lang="es-HN" sz="1400" b="0" i="0" u="none" strike="noStrike" cap="none" spc="0" normalizeH="0" dirty="0">
                <a:ln>
                  <a:noFill/>
                </a:ln>
                <a:solidFill>
                  <a:srgbClr val="000000"/>
                </a:solidFill>
                <a:effectLst/>
                <a:uFillTx/>
                <a:sym typeface="Helvetica"/>
              </a:rPr>
              <a:t>Android. </a:t>
            </a:r>
          </a:p>
          <a:p>
            <a:pPr marR="0" algn="l" defTabSz="914400" rtl="0" fontAlgn="auto" latinLnBrk="1" hangingPunct="0">
              <a:lnSpc>
                <a:spcPct val="150000"/>
              </a:lnSpc>
              <a:spcBef>
                <a:spcPts val="0"/>
              </a:spcBef>
              <a:spcAft>
                <a:spcPts val="0"/>
              </a:spcAft>
              <a:buClrTx/>
              <a:buSzTx/>
              <a:tabLst/>
            </a:pPr>
            <a:r>
              <a:rPr kumimoji="0" lang="es-HN" sz="1400" b="0" i="0" u="none" strike="noStrike" cap="none" spc="0" normalizeH="0" dirty="0">
                <a:ln>
                  <a:noFill/>
                </a:ln>
                <a:solidFill>
                  <a:srgbClr val="000000"/>
                </a:solidFill>
                <a:effectLst/>
                <a:uFillTx/>
                <a:sym typeface="Helvetica"/>
              </a:rPr>
              <a:t>       </a:t>
            </a:r>
            <a:r>
              <a:rPr lang="es-HN" sz="1400" dirty="0">
                <a:solidFill>
                  <a:srgbClr val="000000"/>
                </a:solidFill>
              </a:rPr>
              <a:t>Sin costo en la descarga.</a:t>
            </a:r>
            <a:endParaRPr kumimoji="0" lang="es-HN" sz="1400" b="0" i="0" u="none" strike="noStrike" cap="none" spc="0" normalizeH="0" baseline="0" dirty="0">
              <a:ln>
                <a:noFill/>
              </a:ln>
              <a:solidFill>
                <a:srgbClr val="000000"/>
              </a:solidFill>
              <a:effectLst/>
              <a:uFillTx/>
              <a:sym typeface="Helvetica"/>
            </a:endParaRPr>
          </a:p>
          <a:p>
            <a:pPr marL="0" marR="0" indent="0" algn="l" defTabSz="914400" rtl="0" fontAlgn="auto" latinLnBrk="1" hangingPunct="0">
              <a:lnSpc>
                <a:spcPct val="150000"/>
              </a:lnSpc>
              <a:spcBef>
                <a:spcPts val="0"/>
              </a:spcBef>
              <a:spcAft>
                <a:spcPts val="0"/>
              </a:spcAft>
              <a:buClrTx/>
              <a:buSzTx/>
              <a:buFontTx/>
              <a:buNone/>
              <a:tabLst/>
            </a:pPr>
            <a:endParaRPr lang="en-US" sz="1400" dirty="0">
              <a:solidFill>
                <a:srgbClr val="000000"/>
              </a:solidFill>
            </a:endParaRPr>
          </a:p>
          <a:p>
            <a:pPr marL="0" marR="0" indent="0" algn="l" defTabSz="914400" rtl="0" fontAlgn="auto" latinLnBrk="1" hangingPunct="0">
              <a:lnSpc>
                <a:spcPct val="15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2180828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879D4BE-E130-4C27-9050-8C724B2B0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hape 11"/>
          <p:cNvSpPr txBox="1">
            <a:spLocks/>
          </p:cNvSpPr>
          <p:nvPr/>
        </p:nvSpPr>
        <p:spPr>
          <a:xfrm>
            <a:off x="1066800" y="2133600"/>
            <a:ext cx="7315200" cy="17324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defTabSz="685800">
              <a:defRPr sz="1800"/>
            </a:pPr>
            <a:r>
              <a:rPr lang="en-US" sz="7200" dirty="0">
                <a:solidFill>
                  <a:schemeClr val="tx1">
                    <a:lumMod val="85000"/>
                    <a:lumOff val="15000"/>
                  </a:schemeClr>
                </a:solidFill>
                <a:latin typeface="Sunshine" panose="02000500000000000000" pitchFamily="2" charset="0"/>
                <a:ea typeface="Tempus Sans ITC"/>
                <a:cs typeface="Tempus Sans ITC"/>
                <a:sym typeface="Tempus Sans ITC"/>
              </a:rPr>
              <a:t>Ideal García</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AP of International </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Business &amp; Finance</a:t>
            </a:r>
          </a:p>
        </p:txBody>
      </p:sp>
      <p:sp>
        <p:nvSpPr>
          <p:cNvPr id="6" name="TextBox 5">
            <a:extLst>
              <a:ext uri="{FF2B5EF4-FFF2-40B4-BE49-F238E27FC236}">
                <a16:creationId xmlns:a16="http://schemas.microsoft.com/office/drawing/2014/main" xmlns="" id="{0AC31845-204D-4940-B3DC-CD0EEA94E537}"/>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26872772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8B3DEE-77DC-4B95-BA96-73AF1131B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7" y="0"/>
            <a:ext cx="9144000" cy="6858000"/>
          </a:xfrm>
          <a:prstGeom prst="rect">
            <a:avLst/>
          </a:prstGeom>
        </p:spPr>
      </p:pic>
      <p:sp>
        <p:nvSpPr>
          <p:cNvPr id="39" name="Shape 39"/>
          <p:cNvSpPr>
            <a:spLocks noGrp="1"/>
          </p:cNvSpPr>
          <p:nvPr>
            <p:ph type="title" idx="4294967295"/>
          </p:nvPr>
        </p:nvSpPr>
        <p:spPr>
          <a:xfrm>
            <a:off x="197210" y="325711"/>
            <a:ext cx="7162799" cy="6335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defTabSz="786383">
              <a:defRPr sz="3300">
                <a:solidFill>
                  <a:srgbClr val="9A403E"/>
                </a:solidFill>
                <a:latin typeface="Tempus Sans ITC"/>
                <a:ea typeface="Tempus Sans ITC"/>
                <a:cs typeface="Tempus Sans ITC"/>
                <a:sym typeface="Tempus Sans ITC"/>
              </a:defRPr>
            </a:lvl1pPr>
          </a:lstStyle>
          <a:p>
            <a:pPr rtl="0">
              <a:defRPr sz="1800">
                <a:solidFill>
                  <a:srgbClr val="000000"/>
                </a:solidFill>
              </a:defRPr>
            </a:pPr>
            <a:r>
              <a:rPr lang="en-US" sz="3600" dirty="0">
                <a:solidFill>
                  <a:schemeClr val="tx1">
                    <a:lumMod val="85000"/>
                    <a:lumOff val="15000"/>
                  </a:schemeClr>
                </a:solidFill>
                <a:latin typeface="Sunshine" panose="02000500000000000000" pitchFamily="2" charset="0"/>
              </a:rPr>
              <a:t>Safety/ </a:t>
            </a:r>
            <a:r>
              <a:rPr lang="es-DO" sz="3600" dirty="0">
                <a:solidFill>
                  <a:srgbClr val="000000"/>
                </a:solidFill>
                <a:latin typeface="Sunshine" panose="02000500000000000000" pitchFamily="2" charset="0"/>
                <a:sym typeface="Helvetica"/>
              </a:rPr>
              <a:t>La seguridad escolar</a:t>
            </a:r>
            <a:r>
              <a:rPr lang="es-DO" sz="3600" dirty="0">
                <a:solidFill>
                  <a:srgbClr val="000000"/>
                </a:solidFill>
                <a:sym typeface="Helvetica"/>
              </a:rPr>
              <a:t/>
            </a:r>
            <a:br>
              <a:rPr lang="es-DO" sz="3600" dirty="0">
                <a:solidFill>
                  <a:srgbClr val="000000"/>
                </a:solidFill>
                <a:sym typeface="Helvetica"/>
              </a:rPr>
            </a:br>
            <a:endParaRPr sz="3600" dirty="0">
              <a:solidFill>
                <a:schemeClr val="tx1">
                  <a:lumMod val="85000"/>
                  <a:lumOff val="15000"/>
                </a:schemeClr>
              </a:solidFill>
              <a:latin typeface="Sunshine" panose="02000500000000000000" pitchFamily="2" charset="0"/>
            </a:endParaRPr>
          </a:p>
        </p:txBody>
      </p:sp>
      <p:sp>
        <p:nvSpPr>
          <p:cNvPr id="40" name="Shape 40"/>
          <p:cNvSpPr>
            <a:spLocks noGrp="1"/>
          </p:cNvSpPr>
          <p:nvPr>
            <p:ph type="body" idx="4294967295"/>
          </p:nvPr>
        </p:nvSpPr>
        <p:spPr>
          <a:xfrm>
            <a:off x="381001" y="1259389"/>
            <a:ext cx="3657599" cy="460801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lnSpcReduction="10000"/>
          </a:bodyPr>
          <a:lstStyle/>
          <a:p>
            <a:pPr>
              <a:buSzTx/>
              <a:buFont typeface="Arial" panose="020B0604020202020204" pitchFamily="34" charset="0"/>
              <a:buChar char="•"/>
              <a:defRPr sz="1800"/>
            </a:pPr>
            <a:r>
              <a:rPr lang="en-US" sz="2000" dirty="0">
                <a:latin typeface="+mn-lt"/>
              </a:rPr>
              <a:t>Sandy Hook Promise</a:t>
            </a:r>
          </a:p>
          <a:p>
            <a:pPr marL="0" indent="0">
              <a:buSzTx/>
              <a:buNone/>
              <a:defRPr sz="1800"/>
            </a:pPr>
            <a:r>
              <a:rPr lang="en-US" sz="2000" dirty="0">
                <a:latin typeface="+mn-lt"/>
              </a:rPr>
              <a:t>      - Start with Hello</a:t>
            </a:r>
          </a:p>
          <a:p>
            <a:pPr marL="0" indent="0">
              <a:buSzTx/>
              <a:buNone/>
              <a:defRPr sz="1800"/>
            </a:pPr>
            <a:r>
              <a:rPr lang="en-US" sz="2000" dirty="0">
                <a:latin typeface="+mn-lt"/>
              </a:rPr>
              <a:t>      -  See Something, Say  </a:t>
            </a:r>
          </a:p>
          <a:p>
            <a:pPr marL="0" indent="0">
              <a:buSzTx/>
              <a:buNone/>
              <a:defRPr sz="1800"/>
            </a:pPr>
            <a:r>
              <a:rPr lang="en-US" sz="2000" dirty="0">
                <a:latin typeface="+mn-lt"/>
              </a:rPr>
              <a:t>         Something</a:t>
            </a:r>
          </a:p>
          <a:p>
            <a:pPr marL="0" indent="0">
              <a:buSzTx/>
              <a:buNone/>
              <a:defRPr sz="1800"/>
            </a:pPr>
            <a:r>
              <a:rPr lang="en-US" sz="2000" dirty="0">
                <a:latin typeface="+mn-lt"/>
              </a:rPr>
              <a:t>      -  Speed Friending</a:t>
            </a:r>
          </a:p>
          <a:p>
            <a:pPr>
              <a:buSzTx/>
              <a:buFont typeface="Arial" panose="020B0604020202020204" pitchFamily="34" charset="0"/>
              <a:buChar char="•"/>
              <a:defRPr sz="1800"/>
            </a:pPr>
            <a:r>
              <a:rPr lang="en-US" sz="2000" dirty="0">
                <a:latin typeface="+mn-lt"/>
              </a:rPr>
              <a:t>HIP Program</a:t>
            </a:r>
          </a:p>
          <a:p>
            <a:pPr>
              <a:buSzTx/>
              <a:buFont typeface="Arial" panose="020B0604020202020204" pitchFamily="34" charset="0"/>
              <a:buChar char="•"/>
              <a:defRPr sz="1800"/>
            </a:pPr>
            <a:r>
              <a:rPr lang="en-US" sz="2000" dirty="0">
                <a:latin typeface="+mn-lt"/>
              </a:rPr>
              <a:t>ID Badges</a:t>
            </a:r>
          </a:p>
          <a:p>
            <a:pPr>
              <a:buSzTx/>
              <a:buFont typeface="Arial" panose="020B0604020202020204" pitchFamily="34" charset="0"/>
              <a:buChar char="•"/>
              <a:defRPr sz="1800"/>
            </a:pPr>
            <a:r>
              <a:rPr lang="en-US" sz="2000" dirty="0">
                <a:latin typeface="+mn-lt"/>
              </a:rPr>
              <a:t>Senate Bills (10 Emergency Drills</a:t>
            </a:r>
          </a:p>
          <a:p>
            <a:pPr>
              <a:buSzTx/>
              <a:buFont typeface="Arial" panose="020B0604020202020204" pitchFamily="34" charset="0"/>
              <a:buChar char="•"/>
              <a:defRPr sz="1800"/>
            </a:pPr>
            <a:r>
              <a:rPr lang="en-US" sz="2000" dirty="0">
                <a:latin typeface="+mn-lt"/>
              </a:rPr>
              <a:t>Threat Assessment Team</a:t>
            </a:r>
          </a:p>
          <a:p>
            <a:pPr>
              <a:buSzTx/>
              <a:buFont typeface="Arial" panose="020B0604020202020204" pitchFamily="34" charset="0"/>
              <a:buChar char="•"/>
              <a:defRPr sz="1800"/>
            </a:pPr>
            <a:r>
              <a:rPr lang="en-US" sz="2000" dirty="0">
                <a:latin typeface="+mn-lt"/>
              </a:rPr>
              <a:t>Student Code of Conduct</a:t>
            </a:r>
          </a:p>
          <a:p>
            <a:pPr>
              <a:buSzTx/>
              <a:buFont typeface="Arial" panose="020B0604020202020204" pitchFamily="34" charset="0"/>
              <a:buChar char="•"/>
              <a:defRPr sz="1800"/>
            </a:pPr>
            <a:r>
              <a:rPr lang="en-US" sz="2000" dirty="0">
                <a:latin typeface="+mn-lt"/>
              </a:rPr>
              <a:t>Band App (Information &amp; Communication)</a:t>
            </a:r>
          </a:p>
        </p:txBody>
      </p:sp>
      <p:sp>
        <p:nvSpPr>
          <p:cNvPr id="6" name="TextBox 5">
            <a:extLst>
              <a:ext uri="{FF2B5EF4-FFF2-40B4-BE49-F238E27FC236}">
                <a16:creationId xmlns:a16="http://schemas.microsoft.com/office/drawing/2014/main" xmlns="" id="{EBC413C3-A5D7-4FA8-8788-560F9A138FE8}"/>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4726BBE1-76A0-4727-B725-E05EF619FE91}"/>
              </a:ext>
            </a:extLst>
          </p:cNvPr>
          <p:cNvCxnSpPr/>
          <p:nvPr/>
        </p:nvCxnSpPr>
        <p:spPr>
          <a:xfrm>
            <a:off x="4343400" y="10668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xmlns="" id="{8C40742B-B15C-40E4-9C09-D2FE480FF5C7}"/>
              </a:ext>
            </a:extLst>
          </p:cNvPr>
          <p:cNvSpPr txBox="1"/>
          <p:nvPr/>
        </p:nvSpPr>
        <p:spPr>
          <a:xfrm>
            <a:off x="4571999" y="1752600"/>
            <a:ext cx="4557823" cy="3785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buSzTx/>
              <a:buFont typeface="Arial" panose="020B0604020202020204" pitchFamily="34" charset="0"/>
              <a:buChar char="•"/>
              <a:defRPr sz="1800"/>
            </a:pPr>
            <a:r>
              <a:rPr lang="es-US" sz="2000" dirty="0"/>
              <a:t>La promesa de Sandy Hook</a:t>
            </a:r>
          </a:p>
          <a:p>
            <a:pPr marL="0" indent="0">
              <a:buSzTx/>
              <a:buNone/>
              <a:defRPr sz="1800"/>
            </a:pPr>
            <a:r>
              <a:rPr lang="es-US" sz="2000" dirty="0"/>
              <a:t>      - Empezar el día con un “hola”</a:t>
            </a:r>
          </a:p>
          <a:p>
            <a:pPr marL="0" indent="0">
              <a:buSzTx/>
              <a:buNone/>
              <a:defRPr sz="1800"/>
            </a:pPr>
            <a:r>
              <a:rPr lang="es-US" sz="2000" dirty="0"/>
              <a:t>      -  Si ves algo, dilo.</a:t>
            </a:r>
          </a:p>
          <a:p>
            <a:pPr marL="0" indent="0">
              <a:buSzTx/>
              <a:buNone/>
              <a:defRPr sz="1800"/>
            </a:pPr>
            <a:r>
              <a:rPr lang="es-US" sz="2000" dirty="0"/>
              <a:t>      -  “</a:t>
            </a:r>
            <a:r>
              <a:rPr lang="es-US" sz="2000" dirty="0" err="1"/>
              <a:t>Speed</a:t>
            </a:r>
            <a:r>
              <a:rPr lang="es-US" sz="2000" dirty="0"/>
              <a:t> </a:t>
            </a:r>
            <a:r>
              <a:rPr lang="es-US" sz="2000" dirty="0" err="1"/>
              <a:t>Friending</a:t>
            </a:r>
            <a:r>
              <a:rPr lang="es-US" sz="2000" dirty="0"/>
              <a:t>”</a:t>
            </a:r>
          </a:p>
          <a:p>
            <a:pPr>
              <a:buSzTx/>
              <a:buFont typeface="Arial" panose="020B0604020202020204" pitchFamily="34" charset="0"/>
              <a:buChar char="•"/>
              <a:defRPr sz="1800"/>
            </a:pPr>
            <a:r>
              <a:rPr lang="es-US" sz="2000" dirty="0"/>
              <a:t>Programa HIP</a:t>
            </a:r>
          </a:p>
          <a:p>
            <a:pPr>
              <a:buSzTx/>
              <a:buFont typeface="Arial" panose="020B0604020202020204" pitchFamily="34" charset="0"/>
              <a:buChar char="•"/>
              <a:defRPr sz="1800"/>
            </a:pPr>
            <a:r>
              <a:rPr lang="es-US" sz="2000" dirty="0"/>
              <a:t>Identificaciones</a:t>
            </a:r>
          </a:p>
          <a:p>
            <a:pPr>
              <a:buSzTx/>
              <a:buFont typeface="Arial" panose="020B0604020202020204" pitchFamily="34" charset="0"/>
              <a:buChar char="•"/>
              <a:defRPr sz="1800"/>
            </a:pPr>
            <a:r>
              <a:rPr lang="es-US" sz="2000" dirty="0"/>
              <a:t>Proyectos del Senado</a:t>
            </a:r>
          </a:p>
          <a:p>
            <a:pPr>
              <a:buSzTx/>
              <a:buFont typeface="Arial" panose="020B0604020202020204" pitchFamily="34" charset="0"/>
              <a:buChar char="•"/>
              <a:defRPr sz="1800"/>
            </a:pPr>
            <a:r>
              <a:rPr lang="es-ES" sz="2000" dirty="0"/>
              <a:t>El Código de Conducta Estudiantil</a:t>
            </a:r>
          </a:p>
          <a:p>
            <a:pPr>
              <a:buSzTx/>
              <a:buFont typeface="Arial" panose="020B0604020202020204" pitchFamily="34" charset="0"/>
              <a:buChar char="•"/>
              <a:defRPr sz="1800"/>
            </a:pPr>
            <a:r>
              <a:rPr lang="es-ES" sz="2000" dirty="0"/>
              <a:t>Equipo de evaluación de amenazas</a:t>
            </a:r>
          </a:p>
          <a:p>
            <a:pPr>
              <a:buSzTx/>
              <a:buFont typeface="Arial" panose="020B0604020202020204" pitchFamily="34" charset="0"/>
              <a:buChar char="•"/>
              <a:defRPr sz="1800"/>
            </a:pPr>
            <a:r>
              <a:rPr lang="es-ES" sz="2000" dirty="0"/>
              <a:t>Código de conducta estudiantil</a:t>
            </a:r>
          </a:p>
          <a:p>
            <a:pPr>
              <a:buSzTx/>
              <a:buFont typeface="Arial" panose="020B0604020202020204" pitchFamily="34" charset="0"/>
              <a:buChar char="•"/>
              <a:defRPr sz="1800"/>
            </a:pPr>
            <a:r>
              <a:rPr lang="es-ES" sz="2000" dirty="0"/>
              <a:t>App de banda (Información y comunicación)</a:t>
            </a:r>
            <a:endParaRPr lang="es-US" sz="2000" dirty="0"/>
          </a:p>
        </p:txBody>
      </p:sp>
    </p:spTree>
    <p:extLst>
      <p:ext uri="{BB962C8B-B14F-4D97-AF65-F5344CB8AC3E}">
        <p14:creationId xmlns:p14="http://schemas.microsoft.com/office/powerpoint/2010/main" val="1523034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BB753C-EB99-4785-8926-49C0293EF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 y="0"/>
            <a:ext cx="9144000" cy="6858000"/>
          </a:xfrm>
          <a:prstGeom prst="rect">
            <a:avLst/>
          </a:prstGeom>
        </p:spPr>
      </p:pic>
      <p:sp>
        <p:nvSpPr>
          <p:cNvPr id="75" name="Shape 75"/>
          <p:cNvSpPr>
            <a:spLocks noGrp="1"/>
          </p:cNvSpPr>
          <p:nvPr>
            <p:ph type="title" idx="4294967295"/>
          </p:nvPr>
        </p:nvSpPr>
        <p:spPr>
          <a:xfrm>
            <a:off x="1949966" y="2241"/>
            <a:ext cx="5289031"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defRPr>
                <a:solidFill>
                  <a:srgbClr val="9A403E"/>
                </a:solidFill>
                <a:latin typeface="Tempus Sans ITC"/>
                <a:ea typeface="Tempus Sans ITC"/>
                <a:cs typeface="Tempus Sans ITC"/>
                <a:sym typeface="Tempus Sans ITC"/>
              </a:defRPr>
            </a:lvl1pPr>
          </a:lstStyle>
          <a:p>
            <a:pPr lvl="0">
              <a:defRPr sz="1800">
                <a:solidFill>
                  <a:srgbClr val="000000"/>
                </a:solidFill>
              </a:defRPr>
            </a:pPr>
            <a:r>
              <a:rPr sz="3600" dirty="0">
                <a:solidFill>
                  <a:schemeClr val="tx1">
                    <a:lumMod val="85000"/>
                    <a:lumOff val="15000"/>
                  </a:schemeClr>
                </a:solidFill>
                <a:latin typeface="Sunshine" panose="02000500000000000000" pitchFamily="2" charset="0"/>
              </a:rPr>
              <a:t>Get</a:t>
            </a:r>
            <a:r>
              <a:rPr lang="en-US" sz="3600" dirty="0">
                <a:solidFill>
                  <a:schemeClr val="tx1">
                    <a:lumMod val="85000"/>
                    <a:lumOff val="15000"/>
                  </a:schemeClr>
                </a:solidFill>
                <a:latin typeface="Sunshine" panose="02000500000000000000" pitchFamily="2" charset="0"/>
              </a:rPr>
              <a:t> </a:t>
            </a:r>
            <a:r>
              <a:rPr sz="3600" dirty="0">
                <a:solidFill>
                  <a:schemeClr val="tx1">
                    <a:lumMod val="85000"/>
                    <a:lumOff val="15000"/>
                  </a:schemeClr>
                </a:solidFill>
                <a:latin typeface="Sunshine" panose="02000500000000000000" pitchFamily="2" charset="0"/>
              </a:rPr>
              <a:t>Involved</a:t>
            </a:r>
            <a:r>
              <a:rPr lang="en-US" sz="3600" dirty="0">
                <a:solidFill>
                  <a:schemeClr val="tx1">
                    <a:lumMod val="85000"/>
                    <a:lumOff val="15000"/>
                  </a:schemeClr>
                </a:solidFill>
                <a:latin typeface="Sunshine" panose="02000500000000000000" pitchFamily="2" charset="0"/>
              </a:rPr>
              <a:t>/ </a:t>
            </a:r>
            <a:r>
              <a:rPr lang="es-UY" sz="3600" dirty="0">
                <a:solidFill>
                  <a:schemeClr val="tx1">
                    <a:lumMod val="85000"/>
                    <a:lumOff val="15000"/>
                  </a:schemeClr>
                </a:solidFill>
                <a:latin typeface="Century Gothic" panose="020B0502020202020204" pitchFamily="34" charset="0"/>
              </a:rPr>
              <a:t>¡</a:t>
            </a:r>
            <a:r>
              <a:rPr lang="es-UY" sz="3600" dirty="0">
                <a:solidFill>
                  <a:schemeClr val="tx1">
                    <a:lumMod val="85000"/>
                    <a:lumOff val="15000"/>
                  </a:schemeClr>
                </a:solidFill>
                <a:latin typeface="Sunshine" panose="02000500000000000000" pitchFamily="2" charset="0"/>
              </a:rPr>
              <a:t>Involúcrese</a:t>
            </a:r>
            <a:r>
              <a:rPr lang="en-US" sz="3600" dirty="0">
                <a:solidFill>
                  <a:schemeClr val="tx1">
                    <a:lumMod val="85000"/>
                    <a:lumOff val="15000"/>
                  </a:schemeClr>
                </a:solidFill>
                <a:latin typeface="Sunshine" panose="02000500000000000000" pitchFamily="2" charset="0"/>
              </a:rPr>
              <a:t>!</a:t>
            </a:r>
            <a:endParaRPr sz="3600" dirty="0">
              <a:solidFill>
                <a:schemeClr val="tx1">
                  <a:lumMod val="85000"/>
                  <a:lumOff val="15000"/>
                </a:schemeClr>
              </a:solidFill>
              <a:latin typeface="Sunshine" panose="02000500000000000000" pitchFamily="2" charset="0"/>
            </a:endParaRPr>
          </a:p>
        </p:txBody>
      </p:sp>
      <p:sp>
        <p:nvSpPr>
          <p:cNvPr id="76" name="Shape 76"/>
          <p:cNvSpPr>
            <a:spLocks noGrp="1"/>
          </p:cNvSpPr>
          <p:nvPr>
            <p:ph type="body" idx="4294967295"/>
          </p:nvPr>
        </p:nvSpPr>
        <p:spPr>
          <a:xfrm>
            <a:off x="183793" y="840441"/>
            <a:ext cx="3809993" cy="548943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416051" lvl="0" indent="-416051" defTabSz="877822">
              <a:spcBef>
                <a:spcPts val="600"/>
              </a:spcBef>
              <a:buChar char="•"/>
              <a:defRPr sz="1800"/>
            </a:pPr>
            <a:r>
              <a:rPr lang="en-US" sz="1600" dirty="0">
                <a:latin typeface="+mn-lt"/>
              </a:rPr>
              <a:t>Students and Parents</a:t>
            </a:r>
          </a:p>
          <a:p>
            <a:pPr marL="416051" lvl="0" indent="-416051" defTabSz="877822">
              <a:spcBef>
                <a:spcPts val="600"/>
              </a:spcBef>
              <a:buChar char="•"/>
              <a:defRPr sz="1800"/>
            </a:pPr>
            <a:r>
              <a:rPr sz="1600" dirty="0">
                <a:latin typeface="+mn-lt"/>
              </a:rPr>
              <a:t>Not only encourage your child to get involved, but get involved too</a:t>
            </a:r>
          </a:p>
          <a:p>
            <a:pPr marL="416051" lvl="0" indent="-416051" defTabSz="877822">
              <a:spcBef>
                <a:spcPts val="600"/>
              </a:spcBef>
              <a:buChar char="•"/>
              <a:defRPr sz="1800"/>
            </a:pPr>
            <a:r>
              <a:rPr sz="1600" dirty="0">
                <a:latin typeface="+mn-lt"/>
              </a:rPr>
              <a:t>Use the Parent Portal at </a:t>
            </a:r>
            <a:r>
              <a:rPr sz="1600" dirty="0">
                <a:latin typeface="+mn-lt"/>
                <a:hlinkClick r:id="rId3"/>
              </a:rPr>
              <a:t>http://www.dadeschools.net/</a:t>
            </a:r>
            <a:endParaRPr lang="en-US" sz="1600" dirty="0">
              <a:latin typeface="+mn-lt"/>
              <a:hlinkClick r:id="rId3"/>
            </a:endParaRPr>
          </a:p>
          <a:p>
            <a:pPr marL="416051" lvl="0" indent="-416051" defTabSz="877822">
              <a:spcBef>
                <a:spcPts val="600"/>
              </a:spcBef>
              <a:buChar char="•"/>
              <a:defRPr sz="1800"/>
            </a:pPr>
            <a:r>
              <a:rPr sz="1600" dirty="0">
                <a:latin typeface="+mn-lt"/>
                <a:hlinkClick r:id="rId3"/>
              </a:rPr>
              <a:t>parents.asp</a:t>
            </a:r>
            <a:endParaRPr sz="1600" dirty="0">
              <a:latin typeface="+mn-lt"/>
            </a:endParaRPr>
          </a:p>
          <a:p>
            <a:pPr marL="835150" lvl="1" indent="-396239" defTabSz="877822">
              <a:spcBef>
                <a:spcPts val="600"/>
              </a:spcBef>
              <a:defRPr sz="1800"/>
            </a:pPr>
            <a:r>
              <a:rPr sz="1600" dirty="0">
                <a:latin typeface="+mn-lt"/>
              </a:rPr>
              <a:t>Your child’s classes</a:t>
            </a:r>
          </a:p>
          <a:p>
            <a:pPr marL="835150" lvl="1" indent="-396239" defTabSz="877822">
              <a:spcBef>
                <a:spcPts val="600"/>
              </a:spcBef>
              <a:defRPr sz="1800"/>
            </a:pPr>
            <a:r>
              <a:rPr sz="1600" dirty="0">
                <a:latin typeface="+mn-lt"/>
              </a:rPr>
              <a:t>Your child’s grades</a:t>
            </a:r>
          </a:p>
          <a:p>
            <a:pPr marL="835150" lvl="1" indent="-396239" defTabSz="877822">
              <a:spcBef>
                <a:spcPts val="600"/>
              </a:spcBef>
              <a:defRPr sz="1800"/>
            </a:pPr>
            <a:r>
              <a:rPr sz="1600" dirty="0">
                <a:latin typeface="+mn-lt"/>
              </a:rPr>
              <a:t>Your child’s attendance</a:t>
            </a:r>
          </a:p>
          <a:p>
            <a:pPr marL="416051" lvl="0" indent="-416051" defTabSz="877822">
              <a:spcBef>
                <a:spcPts val="600"/>
              </a:spcBef>
              <a:buChar char="•"/>
              <a:defRPr sz="1800"/>
            </a:pPr>
            <a:r>
              <a:rPr sz="1600" dirty="0">
                <a:latin typeface="+mn-lt"/>
              </a:rPr>
              <a:t>Get to know your child’s teachers</a:t>
            </a:r>
          </a:p>
          <a:p>
            <a:pPr marL="416051" lvl="0" indent="-416051" defTabSz="877822">
              <a:spcBef>
                <a:spcPts val="600"/>
              </a:spcBef>
              <a:buChar char="•"/>
              <a:defRPr sz="1800"/>
            </a:pPr>
            <a:r>
              <a:rPr sz="1600" dirty="0">
                <a:latin typeface="+mn-lt"/>
              </a:rPr>
              <a:t>Volunteer and attend events</a:t>
            </a:r>
            <a:endParaRPr lang="en-US" sz="1600" dirty="0">
              <a:latin typeface="+mn-lt"/>
            </a:endParaRPr>
          </a:p>
          <a:p>
            <a:pPr marL="416051" lvl="0" indent="-416051" defTabSz="877822">
              <a:spcBef>
                <a:spcPts val="600"/>
              </a:spcBef>
              <a:buChar char="•"/>
              <a:defRPr sz="1800"/>
            </a:pPr>
            <a:r>
              <a:rPr lang="en-US" sz="1600" dirty="0">
                <a:latin typeface="+mn-lt"/>
              </a:rPr>
              <a:t>Activities</a:t>
            </a:r>
          </a:p>
          <a:p>
            <a:pPr marL="416051" lvl="0" indent="-416051" defTabSz="877822">
              <a:spcBef>
                <a:spcPts val="600"/>
              </a:spcBef>
              <a:buChar char="•"/>
              <a:defRPr sz="1800"/>
            </a:pPr>
            <a:r>
              <a:rPr lang="en-US" sz="1600" dirty="0">
                <a:latin typeface="+mn-lt"/>
              </a:rPr>
              <a:t>Athletics</a:t>
            </a:r>
          </a:p>
          <a:p>
            <a:pPr marL="416051" lvl="0" indent="-416051" defTabSz="877822">
              <a:spcBef>
                <a:spcPts val="600"/>
              </a:spcBef>
              <a:buChar char="•"/>
              <a:defRPr sz="1800"/>
            </a:pPr>
            <a:r>
              <a:rPr lang="en-US" sz="1600" dirty="0">
                <a:latin typeface="+mn-lt"/>
              </a:rPr>
              <a:t>Band App (information and communication)</a:t>
            </a:r>
            <a:endParaRPr sz="1600" dirty="0">
              <a:latin typeface="+mn-lt"/>
            </a:endParaRPr>
          </a:p>
          <a:p>
            <a:pPr marL="416051" lvl="0" indent="-416051" defTabSz="877822">
              <a:spcBef>
                <a:spcPts val="600"/>
              </a:spcBef>
              <a:buChar char="•"/>
              <a:defRPr sz="1800"/>
            </a:pPr>
            <a:r>
              <a:rPr sz="1600" dirty="0">
                <a:latin typeface="+mn-lt"/>
              </a:rPr>
              <a:t>These four years will go fast</a:t>
            </a:r>
          </a:p>
        </p:txBody>
      </p:sp>
      <p:sp>
        <p:nvSpPr>
          <p:cNvPr id="6" name="TextBox 5">
            <a:extLst>
              <a:ext uri="{FF2B5EF4-FFF2-40B4-BE49-F238E27FC236}">
                <a16:creationId xmlns:a16="http://schemas.microsoft.com/office/drawing/2014/main" xmlns="" id="{7A31FACC-7E0D-4D23-81B2-902F042566A6}"/>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A3934CF1-4C3B-4BBA-A849-7EF2D7C2F0F6}"/>
              </a:ext>
            </a:extLst>
          </p:cNvPr>
          <p:cNvCxnSpPr/>
          <p:nvPr/>
        </p:nvCxnSpPr>
        <p:spPr>
          <a:xfrm>
            <a:off x="4038600" y="10668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76">
            <a:extLst>
              <a:ext uri="{FF2B5EF4-FFF2-40B4-BE49-F238E27FC236}">
                <a16:creationId xmlns:a16="http://schemas.microsoft.com/office/drawing/2014/main" xmlns="" id="{660F500A-DD1E-4BAE-A4C3-D81FFC11D4C4}"/>
              </a:ext>
            </a:extLst>
          </p:cNvPr>
          <p:cNvSpPr txBox="1">
            <a:spLocks/>
          </p:cNvSpPr>
          <p:nvPr/>
        </p:nvSpPr>
        <p:spPr>
          <a:xfrm>
            <a:off x="4267200" y="1066800"/>
            <a:ext cx="4114800" cy="481695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416051" indent="-416051" defTabSz="877822">
              <a:spcBef>
                <a:spcPts val="600"/>
              </a:spcBef>
              <a:buFont typeface="Arial"/>
              <a:buChar char="•"/>
              <a:defRPr sz="1800"/>
            </a:pPr>
            <a:r>
              <a:rPr lang="es-ES" sz="1400" dirty="0">
                <a:latin typeface="+mn-lt"/>
              </a:rPr>
              <a:t>Estudiantes y padres</a:t>
            </a:r>
          </a:p>
          <a:p>
            <a:pPr marL="416051" indent="-416051" defTabSz="877822">
              <a:spcBef>
                <a:spcPts val="600"/>
              </a:spcBef>
              <a:buFont typeface="Arial"/>
              <a:buChar char="•"/>
              <a:defRPr sz="1800"/>
            </a:pPr>
            <a:r>
              <a:rPr lang="es-ES" sz="1400" dirty="0">
                <a:latin typeface="+mn-lt"/>
              </a:rPr>
              <a:t>No sólo anime a su hijo a </a:t>
            </a:r>
          </a:p>
          <a:p>
            <a:pPr marL="0" indent="0" defTabSz="877822">
              <a:spcBef>
                <a:spcPts val="600"/>
              </a:spcBef>
              <a:buNone/>
              <a:defRPr sz="1800"/>
            </a:pPr>
            <a:r>
              <a:rPr lang="es-ES" sz="1400" dirty="0">
                <a:latin typeface="+mn-lt"/>
              </a:rPr>
              <a:t>        involucrarse, sino involúcrese Ud. también</a:t>
            </a:r>
            <a:endParaRPr lang="es-ES" sz="1400" dirty="0">
              <a:latin typeface="+mn-lt"/>
              <a:hlinkClick r:id="rId3"/>
            </a:endParaRPr>
          </a:p>
          <a:p>
            <a:pPr marL="416051" indent="-416051" defTabSz="877822">
              <a:spcBef>
                <a:spcPts val="600"/>
              </a:spcBef>
              <a:buFont typeface="Arial"/>
              <a:buChar char="•"/>
              <a:defRPr sz="1800"/>
            </a:pPr>
            <a:r>
              <a:rPr lang="es-ES" sz="1400" dirty="0">
                <a:latin typeface="+mn-lt"/>
              </a:rPr>
              <a:t>Utilice el Portal de los Padres en:</a:t>
            </a:r>
            <a:endParaRPr lang="es-ES" sz="1400" dirty="0">
              <a:latin typeface="+mn-lt"/>
              <a:hlinkClick r:id="rId3"/>
            </a:endParaRPr>
          </a:p>
          <a:p>
            <a:pPr marL="0" indent="0" defTabSz="877822">
              <a:spcBef>
                <a:spcPts val="600"/>
              </a:spcBef>
              <a:buFont typeface="Arial"/>
              <a:buNone/>
              <a:defRPr sz="1800"/>
            </a:pPr>
            <a:r>
              <a:rPr lang="es-ES" sz="1400" dirty="0">
                <a:latin typeface="+mn-lt"/>
                <a:hlinkClick r:id="rId3"/>
              </a:rPr>
              <a:t>http://www.dadeschools.net/parents.asp</a:t>
            </a:r>
            <a:endParaRPr lang="es-ES" sz="1400" dirty="0">
              <a:latin typeface="+mn-lt"/>
            </a:endParaRPr>
          </a:p>
          <a:p>
            <a:pPr marL="835150" lvl="1" indent="-396239" defTabSz="877822">
              <a:spcBef>
                <a:spcPts val="600"/>
              </a:spcBef>
              <a:defRPr sz="1800"/>
            </a:pPr>
            <a:r>
              <a:rPr lang="es-ES" sz="1400" dirty="0">
                <a:latin typeface="+mn-lt"/>
              </a:rPr>
              <a:t>Las clases de su hijo/a</a:t>
            </a:r>
          </a:p>
          <a:p>
            <a:pPr marL="835150" lvl="1" indent="-396239" defTabSz="877822">
              <a:spcBef>
                <a:spcPts val="600"/>
              </a:spcBef>
              <a:defRPr sz="1800"/>
            </a:pPr>
            <a:r>
              <a:rPr lang="es-ES" sz="1400" dirty="0">
                <a:latin typeface="+mn-lt"/>
              </a:rPr>
              <a:t>Las calificaciones de su hijo/a</a:t>
            </a:r>
          </a:p>
          <a:p>
            <a:pPr marL="835150" lvl="1" indent="-396239" defTabSz="877822">
              <a:spcBef>
                <a:spcPts val="600"/>
              </a:spcBef>
              <a:defRPr sz="1800"/>
            </a:pPr>
            <a:r>
              <a:rPr lang="es-ES" sz="1400" dirty="0">
                <a:latin typeface="+mn-lt"/>
              </a:rPr>
              <a:t>La asistencia de su hijo/a</a:t>
            </a:r>
          </a:p>
          <a:p>
            <a:pPr marL="724661" lvl="1" indent="-285750" defTabSz="877822">
              <a:spcBef>
                <a:spcPts val="600"/>
              </a:spcBef>
              <a:buFont typeface="Arial" panose="020B0604020202020204" pitchFamily="34" charset="0"/>
              <a:buChar char="•"/>
              <a:defRPr sz="1800"/>
            </a:pPr>
            <a:r>
              <a:rPr lang="es-ES" sz="1400" dirty="0">
                <a:latin typeface="+mn-lt"/>
              </a:rPr>
              <a:t>Conozca a los maestros de su hijo/a</a:t>
            </a:r>
          </a:p>
          <a:p>
            <a:pPr marL="724661" lvl="1" indent="-285750" defTabSz="877822">
              <a:spcBef>
                <a:spcPts val="600"/>
              </a:spcBef>
              <a:buFont typeface="Arial" panose="020B0604020202020204" pitchFamily="34" charset="0"/>
              <a:buChar char="•"/>
              <a:defRPr sz="1800"/>
            </a:pPr>
            <a:r>
              <a:rPr lang="es-ES" sz="1400" dirty="0">
                <a:latin typeface="+mn-lt"/>
              </a:rPr>
              <a:t>Ayuda como voluntario y asista a eventos</a:t>
            </a:r>
          </a:p>
          <a:p>
            <a:pPr marL="724661" lvl="1" indent="-285750" defTabSz="877822">
              <a:spcBef>
                <a:spcPts val="600"/>
              </a:spcBef>
              <a:buFont typeface="Arial" panose="020B0604020202020204" pitchFamily="34" charset="0"/>
              <a:buChar char="•"/>
              <a:defRPr sz="1800"/>
            </a:pPr>
            <a:r>
              <a:rPr lang="es-ES" sz="1400" dirty="0">
                <a:latin typeface="+mn-lt"/>
              </a:rPr>
              <a:t>Actividades</a:t>
            </a:r>
          </a:p>
          <a:p>
            <a:pPr marL="724661" lvl="1" indent="-285750" defTabSz="877822">
              <a:spcBef>
                <a:spcPts val="600"/>
              </a:spcBef>
              <a:buFont typeface="Arial" panose="020B0604020202020204" pitchFamily="34" charset="0"/>
              <a:buChar char="•"/>
              <a:defRPr sz="1800"/>
            </a:pPr>
            <a:r>
              <a:rPr lang="es-ES" sz="1400" dirty="0">
                <a:latin typeface="+mn-lt"/>
              </a:rPr>
              <a:t>Atletismo</a:t>
            </a:r>
          </a:p>
          <a:p>
            <a:pPr marL="724661" lvl="1" indent="-285750" defTabSz="877822">
              <a:spcBef>
                <a:spcPts val="600"/>
              </a:spcBef>
              <a:buFont typeface="Arial" panose="020B0604020202020204" pitchFamily="34" charset="0"/>
              <a:buChar char="•"/>
              <a:defRPr sz="1800"/>
            </a:pPr>
            <a:r>
              <a:rPr lang="es-ES" sz="1400" dirty="0">
                <a:latin typeface="+mn-lt"/>
              </a:rPr>
              <a:t>App de banda (información y comunicación)</a:t>
            </a:r>
          </a:p>
          <a:p>
            <a:pPr marL="724661" lvl="1" indent="-285750" defTabSz="877822">
              <a:spcBef>
                <a:spcPts val="600"/>
              </a:spcBef>
              <a:buFont typeface="Arial" panose="020B0604020202020204" pitchFamily="34" charset="0"/>
              <a:buChar char="•"/>
              <a:defRPr sz="1800"/>
            </a:pPr>
            <a:r>
              <a:rPr lang="es-ES" sz="1400" dirty="0">
                <a:latin typeface="+mn-lt"/>
              </a:rPr>
              <a:t>Estos cuatro años se irán rápido.</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ABDFE82-FE63-46F2-8FDC-F7C2BDCF9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0"/>
            <a:ext cx="9144000" cy="6858000"/>
          </a:xfrm>
          <a:prstGeom prst="rect">
            <a:avLst/>
          </a:prstGeom>
        </p:spPr>
      </p:pic>
      <p:sp>
        <p:nvSpPr>
          <p:cNvPr id="72" name="Shape 72"/>
          <p:cNvSpPr>
            <a:spLocks noGrp="1"/>
          </p:cNvSpPr>
          <p:nvPr>
            <p:ph type="body" idx="4294967295"/>
          </p:nvPr>
        </p:nvSpPr>
        <p:spPr>
          <a:xfrm>
            <a:off x="304800" y="1529854"/>
            <a:ext cx="3810000" cy="379829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lnSpcReduction="10000"/>
          </a:bodyPr>
          <a:lstStyle/>
          <a:p>
            <a:pPr marL="413729" lvl="0" indent="-413729" defTabSz="905255">
              <a:lnSpc>
                <a:spcPct val="90000"/>
              </a:lnSpc>
              <a:spcBef>
                <a:spcPts val="600"/>
              </a:spcBef>
              <a:buChar char="•"/>
              <a:defRPr sz="1800"/>
            </a:pPr>
            <a:r>
              <a:rPr lang="en-US" sz="1800" dirty="0">
                <a:latin typeface="+mn-lt"/>
              </a:rPr>
              <a:t>STOP Financial System</a:t>
            </a:r>
          </a:p>
          <a:p>
            <a:pPr marL="0" lvl="1" indent="452627" defTabSz="905255">
              <a:lnSpc>
                <a:spcPct val="90000"/>
              </a:lnSpc>
              <a:spcBef>
                <a:spcPts val="600"/>
              </a:spcBef>
              <a:buSzTx/>
              <a:buNone/>
              <a:defRPr sz="1800"/>
            </a:pPr>
            <a:r>
              <a:rPr lang="en-US" sz="1800" dirty="0">
                <a:latin typeface="+mn-lt"/>
              </a:rPr>
              <a:t>http//fl-dade.stopforschools.com</a:t>
            </a:r>
          </a:p>
          <a:p>
            <a:pPr marL="0" lvl="1" indent="452627" defTabSz="905255">
              <a:lnSpc>
                <a:spcPct val="90000"/>
              </a:lnSpc>
              <a:spcBef>
                <a:spcPts val="600"/>
              </a:spcBef>
              <a:buSzTx/>
              <a:buNone/>
              <a:defRPr sz="1800"/>
            </a:pPr>
            <a:r>
              <a:rPr lang="en-US" sz="1800" dirty="0">
                <a:latin typeface="+mn-lt"/>
              </a:rPr>
              <a:t>username: student id number</a:t>
            </a:r>
          </a:p>
          <a:p>
            <a:pPr marL="0" lvl="1" indent="452627" defTabSz="905255">
              <a:lnSpc>
                <a:spcPct val="90000"/>
              </a:lnSpc>
              <a:spcBef>
                <a:spcPts val="600"/>
              </a:spcBef>
              <a:buSzTx/>
              <a:buNone/>
              <a:defRPr sz="1800"/>
            </a:pPr>
            <a:r>
              <a:rPr lang="en-US" sz="1800" dirty="0">
                <a:latin typeface="+mn-lt"/>
              </a:rPr>
              <a:t>password: DOB (mm/dd/</a:t>
            </a:r>
            <a:r>
              <a:rPr lang="en-US" sz="1800" dirty="0" err="1">
                <a:latin typeface="+mn-lt"/>
              </a:rPr>
              <a:t>yyyy</a:t>
            </a:r>
            <a:r>
              <a:rPr lang="en-US" sz="1800" dirty="0">
                <a:latin typeface="+mn-lt"/>
              </a:rPr>
              <a:t>)</a:t>
            </a:r>
          </a:p>
          <a:p>
            <a:pPr marL="0" lvl="1" indent="452627" defTabSz="905255">
              <a:lnSpc>
                <a:spcPct val="90000"/>
              </a:lnSpc>
              <a:spcBef>
                <a:spcPts val="600"/>
              </a:spcBef>
              <a:buSzTx/>
              <a:buNone/>
              <a:defRPr sz="1800"/>
            </a:pPr>
            <a:endParaRPr lang="en-US" sz="1800" dirty="0">
              <a:latin typeface="+mn-lt"/>
            </a:endParaRPr>
          </a:p>
          <a:p>
            <a:pPr marL="285750" lvl="1" indent="-285750" defTabSz="905255">
              <a:lnSpc>
                <a:spcPct val="90000"/>
              </a:lnSpc>
              <a:spcBef>
                <a:spcPts val="600"/>
              </a:spcBef>
              <a:buSzTx/>
              <a:buFont typeface="Arial" panose="020B0604020202020204" pitchFamily="34" charset="0"/>
              <a:buChar char="•"/>
              <a:defRPr sz="1800"/>
            </a:pPr>
            <a:r>
              <a:rPr lang="en-US" sz="1800" dirty="0">
                <a:latin typeface="+mn-lt"/>
              </a:rPr>
              <a:t>Visit the Activities Website</a:t>
            </a:r>
          </a:p>
          <a:p>
            <a:pPr marL="285750" lvl="1" indent="-285750" defTabSz="905255">
              <a:lnSpc>
                <a:spcPct val="90000"/>
              </a:lnSpc>
              <a:spcBef>
                <a:spcPts val="600"/>
              </a:spcBef>
              <a:buSzTx/>
              <a:buFont typeface="Arial" panose="020B0604020202020204" pitchFamily="34" charset="0"/>
              <a:buChar char="•"/>
              <a:defRPr sz="1800"/>
            </a:pPr>
            <a:r>
              <a:rPr lang="en-US" sz="1800" dirty="0">
                <a:latin typeface="+mn-lt"/>
                <a:hlinkClick r:id="rId3"/>
              </a:rPr>
              <a:t>http://ferguson.dadeschools.net/Students/Activities/index.html</a:t>
            </a:r>
            <a:endParaRPr lang="en-US" sz="1800" dirty="0">
              <a:latin typeface="+mn-lt"/>
            </a:endParaRPr>
          </a:p>
          <a:p>
            <a:pPr marL="0" lvl="1" indent="452627" defTabSz="905255">
              <a:lnSpc>
                <a:spcPct val="90000"/>
              </a:lnSpc>
              <a:spcBef>
                <a:spcPts val="600"/>
              </a:spcBef>
              <a:buSzTx/>
              <a:buNone/>
              <a:defRPr sz="1800"/>
            </a:pPr>
            <a:endParaRPr lang="en-US" sz="1800" dirty="0">
              <a:highlight>
                <a:srgbClr val="FFFF00"/>
              </a:highlight>
              <a:latin typeface="+mn-lt"/>
            </a:endParaRPr>
          </a:p>
          <a:p>
            <a:pPr marL="413729" lvl="0" indent="-413729" defTabSz="905255">
              <a:lnSpc>
                <a:spcPct val="90000"/>
              </a:lnSpc>
              <a:spcBef>
                <a:spcPts val="600"/>
              </a:spcBef>
              <a:buChar char="•"/>
              <a:defRPr sz="1800"/>
            </a:pPr>
            <a:r>
              <a:rPr lang="en-US" sz="1800" dirty="0">
                <a:latin typeface="+mn-lt"/>
              </a:rPr>
              <a:t>Stay current with school information and activities by visiting our school website </a:t>
            </a:r>
            <a:r>
              <a:rPr lang="en-US" sz="1800" dirty="0">
                <a:latin typeface="+mn-lt"/>
                <a:hlinkClick r:id="rId4"/>
              </a:rPr>
              <a:t>www.fergusonhs.org</a:t>
            </a:r>
          </a:p>
          <a:p>
            <a:pPr marL="413729" lvl="0" indent="-413729" defTabSz="905255">
              <a:lnSpc>
                <a:spcPct val="90000"/>
              </a:lnSpc>
              <a:spcBef>
                <a:spcPts val="600"/>
              </a:spcBef>
              <a:buChar char="•"/>
              <a:defRPr sz="1800"/>
            </a:pPr>
            <a:endParaRPr lang="en-US" sz="1800" dirty="0">
              <a:latin typeface="+mn-lt"/>
              <a:hlinkClick r:id="rId4"/>
            </a:endParaRPr>
          </a:p>
        </p:txBody>
      </p:sp>
      <p:sp>
        <p:nvSpPr>
          <p:cNvPr id="5" name="Shape 75"/>
          <p:cNvSpPr txBox="1">
            <a:spLocks/>
          </p:cNvSpPr>
          <p:nvPr/>
        </p:nvSpPr>
        <p:spPr>
          <a:xfrm>
            <a:off x="990604" y="76200"/>
            <a:ext cx="6539458" cy="914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lnSpcReduction="10000"/>
          </a:bodyPr>
          <a:lstStyle>
            <a:lvl1pPr algn="ctr">
              <a:defRPr sz="4400">
                <a:solidFill>
                  <a:srgbClr val="9A403E"/>
                </a:solidFill>
                <a:latin typeface="Tempus Sans ITC"/>
                <a:ea typeface="Tempus Sans ITC"/>
                <a:cs typeface="Tempus Sans ITC"/>
                <a:sym typeface="Tempus Sans ITC"/>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a:defRPr sz="1800">
                <a:solidFill>
                  <a:srgbClr val="000000"/>
                </a:solidFill>
              </a:defRPr>
            </a:pPr>
            <a:endParaRPr lang="en-US" sz="3600" dirty="0">
              <a:solidFill>
                <a:schemeClr val="tx1">
                  <a:lumMod val="85000"/>
                  <a:lumOff val="15000"/>
                </a:schemeClr>
              </a:solidFill>
              <a:latin typeface="Sunshine" panose="02000500000000000000" pitchFamily="2" charset="0"/>
            </a:endParaRPr>
          </a:p>
          <a:p>
            <a:pPr>
              <a:defRPr sz="1800">
                <a:solidFill>
                  <a:srgbClr val="000000"/>
                </a:solidFill>
              </a:defRPr>
            </a:pPr>
            <a:r>
              <a:rPr lang="en-US" sz="3600" dirty="0">
                <a:solidFill>
                  <a:schemeClr val="tx1">
                    <a:lumMod val="85000"/>
                    <a:lumOff val="15000"/>
                  </a:schemeClr>
                </a:solidFill>
                <a:latin typeface="Sunshine" panose="02000500000000000000" pitchFamily="2" charset="0"/>
              </a:rPr>
              <a:t>Resources/ </a:t>
            </a:r>
            <a:r>
              <a:rPr lang="es-HN" sz="3600" dirty="0">
                <a:solidFill>
                  <a:schemeClr val="tx1">
                    <a:lumMod val="85000"/>
                    <a:lumOff val="15000"/>
                  </a:schemeClr>
                </a:solidFill>
                <a:latin typeface="Sunshine" panose="02000500000000000000" pitchFamily="2" charset="0"/>
              </a:rPr>
              <a:t>Recursos</a:t>
            </a:r>
          </a:p>
          <a:p>
            <a:pPr>
              <a:defRPr sz="1800">
                <a:solidFill>
                  <a:srgbClr val="000000"/>
                </a:solidFill>
              </a:defRPr>
            </a:pPr>
            <a:endParaRPr lang="en-US" sz="3600" dirty="0">
              <a:solidFill>
                <a:schemeClr val="tx1">
                  <a:lumMod val="85000"/>
                  <a:lumOff val="15000"/>
                </a:schemeClr>
              </a:solidFill>
              <a:latin typeface="Sunshine" panose="02000500000000000000" pitchFamily="2" charset="0"/>
            </a:endParaRPr>
          </a:p>
        </p:txBody>
      </p:sp>
      <p:sp>
        <p:nvSpPr>
          <p:cNvPr id="8" name="TextBox 7">
            <a:extLst>
              <a:ext uri="{FF2B5EF4-FFF2-40B4-BE49-F238E27FC236}">
                <a16:creationId xmlns:a16="http://schemas.microsoft.com/office/drawing/2014/main" xmlns="" id="{4C5AB6C6-C17E-44BA-BC7C-2ADFD968CEB5}"/>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7" name="Straight Connector 6">
            <a:extLst>
              <a:ext uri="{FF2B5EF4-FFF2-40B4-BE49-F238E27FC236}">
                <a16:creationId xmlns:a16="http://schemas.microsoft.com/office/drawing/2014/main" xmlns="" id="{6505EEA7-45EE-46F5-8199-0D71E28B1DC5}"/>
              </a:ext>
            </a:extLst>
          </p:cNvPr>
          <p:cNvCxnSpPr/>
          <p:nvPr/>
        </p:nvCxnSpPr>
        <p:spPr>
          <a:xfrm>
            <a:off x="4343400" y="12954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xmlns="" id="{CA69ADB9-99E9-4A87-B0C9-5FFE5D40F044}"/>
                  </a:ext>
                </a:extLst>
              </p14:cNvPr>
              <p14:cNvContentPartPr/>
              <p14:nvPr/>
            </p14:nvContentPartPr>
            <p14:xfrm>
              <a:off x="736493" y="3494118"/>
              <a:ext cx="19800" cy="7200"/>
            </p14:xfrm>
          </p:contentPart>
        </mc:Choice>
        <mc:Fallback xmlns="">
          <p:pic>
            <p:nvPicPr>
              <p:cNvPr id="2" name="Ink 1">
                <a:extLst>
                  <a:ext uri="{FF2B5EF4-FFF2-40B4-BE49-F238E27FC236}">
                    <a16:creationId xmlns:a16="http://schemas.microsoft.com/office/drawing/2014/main" id="{CA69ADB9-99E9-4A87-B0C9-5FFE5D40F044}"/>
                  </a:ext>
                </a:extLst>
              </p:cNvPr>
              <p:cNvPicPr/>
              <p:nvPr/>
            </p:nvPicPr>
            <p:blipFill>
              <a:blip r:embed="rId6"/>
              <a:stretch>
                <a:fillRect/>
              </a:stretch>
            </p:blipFill>
            <p:spPr>
              <a:xfrm>
                <a:off x="673493" y="3431478"/>
                <a:ext cx="145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xmlns="" id="{F7AF5DF4-FDC0-4646-A776-DC5F647F063A}"/>
                  </a:ext>
                </a:extLst>
              </p14:cNvPr>
              <p14:cNvContentPartPr/>
              <p14:nvPr/>
            </p14:nvContentPartPr>
            <p14:xfrm>
              <a:off x="1146893" y="3444438"/>
              <a:ext cx="6480" cy="9720"/>
            </p14:xfrm>
          </p:contentPart>
        </mc:Choice>
        <mc:Fallback xmlns="">
          <p:pic>
            <p:nvPicPr>
              <p:cNvPr id="3" name="Ink 2">
                <a:extLst>
                  <a:ext uri="{FF2B5EF4-FFF2-40B4-BE49-F238E27FC236}">
                    <a16:creationId xmlns:a16="http://schemas.microsoft.com/office/drawing/2014/main" id="{F7AF5DF4-FDC0-4646-A776-DC5F647F063A}"/>
                  </a:ext>
                </a:extLst>
              </p:cNvPr>
              <p:cNvPicPr/>
              <p:nvPr/>
            </p:nvPicPr>
            <p:blipFill>
              <a:blip r:embed="rId8"/>
              <a:stretch>
                <a:fillRect/>
              </a:stretch>
            </p:blipFill>
            <p:spPr>
              <a:xfrm>
                <a:off x="1083893" y="3381798"/>
                <a:ext cx="132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xmlns="" id="{B1B3DD45-A695-4AEF-BA46-6BA6CB6DD8CD}"/>
                  </a:ext>
                </a:extLst>
              </p14:cNvPr>
              <p14:cNvContentPartPr/>
              <p14:nvPr/>
            </p14:nvContentPartPr>
            <p14:xfrm>
              <a:off x="3271613" y="3166878"/>
              <a:ext cx="93960" cy="108000"/>
            </p14:xfrm>
          </p:contentPart>
        </mc:Choice>
        <mc:Fallback xmlns="">
          <p:pic>
            <p:nvPicPr>
              <p:cNvPr id="10" name="Ink 9">
                <a:extLst>
                  <a:ext uri="{FF2B5EF4-FFF2-40B4-BE49-F238E27FC236}">
                    <a16:creationId xmlns:a16="http://schemas.microsoft.com/office/drawing/2014/main" id="{B1B3DD45-A695-4AEF-BA46-6BA6CB6DD8CD}"/>
                  </a:ext>
                </a:extLst>
              </p:cNvPr>
              <p:cNvPicPr/>
              <p:nvPr/>
            </p:nvPicPr>
            <p:blipFill>
              <a:blip r:embed="rId10"/>
              <a:stretch>
                <a:fillRect/>
              </a:stretch>
            </p:blipFill>
            <p:spPr>
              <a:xfrm>
                <a:off x="3208732" y="3104087"/>
                <a:ext cx="220083" cy="233223"/>
              </a:xfrm>
              <a:prstGeom prst="rect">
                <a:avLst/>
              </a:prstGeom>
            </p:spPr>
          </p:pic>
        </mc:Fallback>
      </mc:AlternateContent>
      <p:sp>
        <p:nvSpPr>
          <p:cNvPr id="11" name="Shape 72">
            <a:extLst>
              <a:ext uri="{FF2B5EF4-FFF2-40B4-BE49-F238E27FC236}">
                <a16:creationId xmlns:a16="http://schemas.microsoft.com/office/drawing/2014/main" xmlns="" id="{EDF2F0D6-3594-4D0C-9DC8-D0B58AF03D05}"/>
              </a:ext>
            </a:extLst>
          </p:cNvPr>
          <p:cNvSpPr txBox="1">
            <a:spLocks/>
          </p:cNvSpPr>
          <p:nvPr/>
        </p:nvSpPr>
        <p:spPr>
          <a:xfrm>
            <a:off x="4495800" y="1529854"/>
            <a:ext cx="4419599" cy="440203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413729" indent="-413729" defTabSz="905255">
              <a:lnSpc>
                <a:spcPct val="90000"/>
              </a:lnSpc>
              <a:spcBef>
                <a:spcPts val="600"/>
              </a:spcBef>
              <a:buFont typeface="Arial"/>
              <a:buChar char="•"/>
              <a:defRPr sz="1800"/>
            </a:pPr>
            <a:r>
              <a:rPr lang="es-EC" sz="1400" dirty="0">
                <a:latin typeface="+mn-lt"/>
              </a:rPr>
              <a:t>Sistema de las finanzas</a:t>
            </a:r>
            <a:r>
              <a:rPr lang="en-US" sz="1400" dirty="0">
                <a:latin typeface="+mn-lt"/>
              </a:rPr>
              <a:t>: STOP</a:t>
            </a:r>
          </a:p>
          <a:p>
            <a:pPr marL="0" lvl="1" indent="452627" defTabSz="905255">
              <a:lnSpc>
                <a:spcPct val="90000"/>
              </a:lnSpc>
              <a:spcBef>
                <a:spcPts val="600"/>
              </a:spcBef>
              <a:buSzTx/>
              <a:buFont typeface="Arial"/>
              <a:buNone/>
              <a:defRPr sz="1800"/>
            </a:pPr>
            <a:r>
              <a:rPr lang="en-US" sz="1400" dirty="0">
                <a:latin typeface="+mn-lt"/>
              </a:rPr>
              <a:t>http//fl-dade.stopforschools.com</a:t>
            </a:r>
          </a:p>
          <a:p>
            <a:pPr marL="0" lvl="1" indent="452627" defTabSz="905255">
              <a:lnSpc>
                <a:spcPct val="90000"/>
              </a:lnSpc>
              <a:spcBef>
                <a:spcPts val="600"/>
              </a:spcBef>
              <a:buSzTx/>
              <a:buFont typeface="Arial"/>
              <a:buNone/>
              <a:defRPr sz="1800"/>
            </a:pPr>
            <a:r>
              <a:rPr lang="es-PY" sz="1400" dirty="0">
                <a:latin typeface="+mn-lt"/>
              </a:rPr>
              <a:t>Usuario</a:t>
            </a:r>
            <a:r>
              <a:rPr lang="en-US" sz="1400" dirty="0">
                <a:latin typeface="+mn-lt"/>
              </a:rPr>
              <a:t>: student id number</a:t>
            </a:r>
          </a:p>
          <a:p>
            <a:pPr marL="0" lvl="1" indent="452627" defTabSz="905255">
              <a:lnSpc>
                <a:spcPct val="90000"/>
              </a:lnSpc>
              <a:spcBef>
                <a:spcPts val="600"/>
              </a:spcBef>
              <a:buSzTx/>
              <a:buFont typeface="Arial"/>
              <a:buNone/>
              <a:defRPr sz="1800"/>
            </a:pPr>
            <a:r>
              <a:rPr lang="es-AR" sz="1400" dirty="0">
                <a:latin typeface="+mn-lt"/>
              </a:rPr>
              <a:t>Contraseña</a:t>
            </a:r>
            <a:r>
              <a:rPr lang="en-US" sz="1400" dirty="0">
                <a:latin typeface="+mn-lt"/>
              </a:rPr>
              <a:t>: </a:t>
            </a:r>
            <a:r>
              <a:rPr lang="es-AR" sz="1400" dirty="0">
                <a:latin typeface="+mn-lt"/>
              </a:rPr>
              <a:t>Día de nacimiento (mes, día, 	año)</a:t>
            </a:r>
            <a:r>
              <a:rPr lang="en-US" sz="1400" dirty="0">
                <a:latin typeface="+mn-lt"/>
              </a:rPr>
              <a:t> (mm/dd/</a:t>
            </a:r>
            <a:r>
              <a:rPr lang="en-US" sz="1400" dirty="0" err="1">
                <a:latin typeface="+mn-lt"/>
              </a:rPr>
              <a:t>yyyy</a:t>
            </a:r>
            <a:r>
              <a:rPr lang="en-US" sz="1400" dirty="0">
                <a:latin typeface="+mn-lt"/>
              </a:rPr>
              <a:t>)</a:t>
            </a:r>
          </a:p>
          <a:p>
            <a:pPr marL="0" lvl="1" indent="452627" defTabSz="905255">
              <a:lnSpc>
                <a:spcPct val="90000"/>
              </a:lnSpc>
              <a:spcBef>
                <a:spcPts val="600"/>
              </a:spcBef>
              <a:buSzTx/>
              <a:buFont typeface="Arial"/>
              <a:buNone/>
              <a:defRPr sz="1800"/>
            </a:pPr>
            <a:endParaRPr lang="en-US" sz="1400" dirty="0">
              <a:latin typeface="+mn-lt"/>
            </a:endParaRPr>
          </a:p>
          <a:p>
            <a:pPr marL="413729" indent="-413729" defTabSz="905255">
              <a:lnSpc>
                <a:spcPct val="90000"/>
              </a:lnSpc>
              <a:spcBef>
                <a:spcPts val="600"/>
              </a:spcBef>
              <a:buFont typeface="Arial"/>
              <a:buChar char="•"/>
              <a:defRPr sz="1800"/>
            </a:pPr>
            <a:r>
              <a:rPr lang="es-ES" sz="1400" dirty="0">
                <a:latin typeface="+mn-lt"/>
              </a:rPr>
              <a:t>Manténgase al día con la información y actividades de la escuela visitando el sitio web de nuestra escuela</a:t>
            </a:r>
          </a:p>
          <a:p>
            <a:pPr marL="413729" indent="-413729" defTabSz="905255">
              <a:lnSpc>
                <a:spcPct val="90000"/>
              </a:lnSpc>
              <a:spcBef>
                <a:spcPts val="600"/>
              </a:spcBef>
              <a:buFont typeface="Arial"/>
              <a:buChar char="•"/>
              <a:defRPr sz="1800"/>
            </a:pPr>
            <a:r>
              <a:rPr lang="en-US" sz="1400" dirty="0">
                <a:hlinkClick r:id="rId3"/>
              </a:rPr>
              <a:t>http://ferguson.dadeschools.net/Students/Activities/index.html</a:t>
            </a:r>
            <a:endParaRPr lang="en-US" sz="1400" dirty="0"/>
          </a:p>
          <a:p>
            <a:pPr marL="413729" indent="-413729" defTabSz="905255">
              <a:lnSpc>
                <a:spcPct val="90000"/>
              </a:lnSpc>
              <a:spcBef>
                <a:spcPts val="600"/>
              </a:spcBef>
              <a:buFont typeface="Arial"/>
              <a:buChar char="•"/>
              <a:defRPr sz="1800"/>
            </a:pPr>
            <a:r>
              <a:rPr lang="es-HN" sz="1400" dirty="0"/>
              <a:t>Manténgase al día con las actividades escolares visitando la página electrónica de la escuela.</a:t>
            </a:r>
          </a:p>
          <a:p>
            <a:pPr marL="0" indent="0" defTabSz="905255">
              <a:lnSpc>
                <a:spcPct val="90000"/>
              </a:lnSpc>
              <a:spcBef>
                <a:spcPts val="600"/>
              </a:spcBef>
              <a:buNone/>
              <a:defRPr sz="1800"/>
            </a:pPr>
            <a:r>
              <a:rPr lang="es-HN" sz="1400" dirty="0"/>
              <a:t>           </a:t>
            </a:r>
            <a:r>
              <a:rPr lang="en-US" sz="1400" dirty="0">
                <a:hlinkClick r:id="rId4"/>
              </a:rPr>
              <a:t>www.fergusonhs.org</a:t>
            </a:r>
          </a:p>
          <a:p>
            <a:pPr marL="0" indent="0" defTabSz="905255">
              <a:lnSpc>
                <a:spcPct val="90000"/>
              </a:lnSpc>
              <a:spcBef>
                <a:spcPts val="600"/>
              </a:spcBef>
              <a:buNone/>
              <a:defRPr sz="1800"/>
            </a:pPr>
            <a:endParaRPr lang="en-US" sz="1400" dirty="0"/>
          </a:p>
          <a:p>
            <a:pPr marL="0" indent="0" defTabSz="905255">
              <a:lnSpc>
                <a:spcPct val="90000"/>
              </a:lnSpc>
              <a:spcBef>
                <a:spcPts val="600"/>
              </a:spcBef>
              <a:buFont typeface="Arial"/>
              <a:buNone/>
              <a:defRPr sz="1800"/>
            </a:pPr>
            <a:endParaRPr lang="en-US" sz="1400" dirty="0">
              <a:latin typeface="+mn-lt"/>
              <a:hlinkClick r:id="rId4"/>
            </a:endParaRPr>
          </a:p>
        </p:txBody>
      </p:sp>
    </p:spTree>
    <p:extLst>
      <p:ext uri="{BB962C8B-B14F-4D97-AF65-F5344CB8AC3E}">
        <p14:creationId xmlns:p14="http://schemas.microsoft.com/office/powerpoint/2010/main" val="123078188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B519A2E-5004-4C41-BD9B-CE9F471B4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7" name="Shape 67"/>
          <p:cNvSpPr>
            <a:spLocks noGrp="1"/>
          </p:cNvSpPr>
          <p:nvPr>
            <p:ph type="title" idx="4294967295"/>
          </p:nvPr>
        </p:nvSpPr>
        <p:spPr>
          <a:xfrm>
            <a:off x="228600" y="1239473"/>
            <a:ext cx="7817014" cy="9475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0000"/>
          </a:bodyPr>
          <a:lstStyle/>
          <a:p>
            <a:pPr lvl="0">
              <a:lnSpc>
                <a:spcPct val="150000"/>
              </a:lnSpc>
              <a:spcBef>
                <a:spcPts val="300"/>
              </a:spcBef>
              <a:defRPr sz="1800"/>
            </a:pPr>
            <a:r>
              <a:rPr lang="en-US" sz="3200" i="1" u="sng" dirty="0">
                <a:latin typeface="Sunshine" panose="02000500000000000000" pitchFamily="2" charset="0"/>
              </a:rPr>
              <a:t>Activities Director</a:t>
            </a:r>
            <a:br>
              <a:rPr lang="en-US" sz="3200" i="1" u="sng" dirty="0">
                <a:latin typeface="Sunshine" panose="02000500000000000000" pitchFamily="2" charset="0"/>
              </a:rPr>
            </a:br>
            <a:r>
              <a:rPr lang="en-US" sz="3200" dirty="0">
                <a:latin typeface="Sunshine" panose="02000500000000000000" pitchFamily="2" charset="0"/>
              </a:rPr>
              <a:t>Ms. Tanya Rae-Schulze</a:t>
            </a:r>
          </a:p>
        </p:txBody>
      </p:sp>
      <p:sp>
        <p:nvSpPr>
          <p:cNvPr id="68" name="Shape 68"/>
          <p:cNvSpPr>
            <a:spLocks noGrp="1"/>
          </p:cNvSpPr>
          <p:nvPr>
            <p:ph type="body" idx="4294967295"/>
          </p:nvPr>
        </p:nvSpPr>
        <p:spPr>
          <a:xfrm>
            <a:off x="472981" y="2478946"/>
            <a:ext cx="8540750" cy="384565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238124" indent="-238124">
              <a:spcBef>
                <a:spcPts val="400"/>
              </a:spcBef>
              <a:buFont typeface="Arial"/>
              <a:buChar char="•"/>
              <a:defRPr sz="1800"/>
            </a:pPr>
            <a:endParaRPr lang="en-US" sz="1800" dirty="0">
              <a:latin typeface="+mn-lt"/>
            </a:endParaRPr>
          </a:p>
          <a:p>
            <a:pPr marL="238124" indent="-238124">
              <a:spcBef>
                <a:spcPts val="400"/>
              </a:spcBef>
              <a:buFont typeface="Arial"/>
              <a:buChar char="•"/>
              <a:defRPr sz="1800"/>
            </a:pPr>
            <a:r>
              <a:rPr lang="en-US" sz="2000" dirty="0">
                <a:latin typeface="+mn-lt"/>
              </a:rPr>
              <a:t>Activities Office is located in room 50</a:t>
            </a:r>
          </a:p>
          <a:p>
            <a:pPr marL="238124" indent="-238124">
              <a:spcBef>
                <a:spcPts val="400"/>
              </a:spcBef>
              <a:buFont typeface="Arial"/>
              <a:buChar char="•"/>
              <a:defRPr sz="1800"/>
            </a:pPr>
            <a:r>
              <a:rPr lang="en-US" sz="2000" dirty="0">
                <a:latin typeface="+mn-lt"/>
              </a:rPr>
              <a:t>Clubs (Service Clubs/ Interest Clubs, </a:t>
            </a:r>
            <a:r>
              <a:rPr sz="2000" dirty="0">
                <a:latin typeface="+mn-lt"/>
              </a:rPr>
              <a:t>Honor Societie</a:t>
            </a:r>
            <a:r>
              <a:rPr lang="en-US" sz="2000" dirty="0">
                <a:latin typeface="+mn-lt"/>
              </a:rPr>
              <a:t>s, and </a:t>
            </a:r>
            <a:r>
              <a:rPr sz="2000" dirty="0">
                <a:latin typeface="+mn-lt"/>
              </a:rPr>
              <a:t>Student Government/ Class Boards</a:t>
            </a:r>
            <a:r>
              <a:rPr lang="en-US" sz="2000" dirty="0">
                <a:latin typeface="+mn-lt"/>
              </a:rPr>
              <a:t>)</a:t>
            </a:r>
          </a:p>
          <a:p>
            <a:pPr marL="238124" indent="-238124">
              <a:spcBef>
                <a:spcPts val="400"/>
              </a:spcBef>
              <a:buFont typeface="Arial"/>
              <a:buChar char="•"/>
              <a:defRPr sz="1800"/>
            </a:pPr>
            <a:r>
              <a:rPr lang="en-US" sz="2000" dirty="0">
                <a:latin typeface="+mn-lt"/>
              </a:rPr>
              <a:t>Visit the Activities Table to sign up for our new communication system Band</a:t>
            </a:r>
          </a:p>
          <a:p>
            <a:pPr marL="238124" indent="-238124">
              <a:spcBef>
                <a:spcPts val="400"/>
              </a:spcBef>
              <a:buFont typeface="Arial"/>
              <a:buChar char="•"/>
              <a:defRPr sz="1800"/>
            </a:pPr>
            <a:r>
              <a:rPr lang="en-US" sz="2000" dirty="0">
                <a:latin typeface="+mn-lt"/>
              </a:rPr>
              <a:t>Student Government Twitter (</a:t>
            </a:r>
            <a:r>
              <a:rPr lang="en-US" sz="2000" dirty="0" err="1">
                <a:latin typeface="+mn-lt"/>
              </a:rPr>
              <a:t>jaf_sga</a:t>
            </a:r>
            <a:r>
              <a:rPr lang="en-US" sz="2000" dirty="0">
                <a:latin typeface="+mn-lt"/>
              </a:rPr>
              <a:t>)</a:t>
            </a:r>
          </a:p>
          <a:p>
            <a:pPr marL="238124" indent="-238124">
              <a:spcBef>
                <a:spcPts val="400"/>
              </a:spcBef>
              <a:buFont typeface="Arial"/>
              <a:buChar char="•"/>
              <a:defRPr sz="1800"/>
            </a:pPr>
            <a:r>
              <a:rPr lang="en-US" sz="2000" dirty="0">
                <a:latin typeface="+mn-lt"/>
              </a:rPr>
              <a:t>Student Government Email (</a:t>
            </a:r>
            <a:r>
              <a:rPr lang="en-US" sz="2000" dirty="0">
                <a:latin typeface="+mn-lt"/>
                <a:hlinkClick r:id="rId3"/>
              </a:rPr>
              <a:t>fergsga2020@gmail.com</a:t>
            </a:r>
            <a:r>
              <a:rPr lang="en-US" sz="2000" dirty="0">
                <a:latin typeface="+mn-lt"/>
              </a:rPr>
              <a:t>)</a:t>
            </a:r>
          </a:p>
          <a:p>
            <a:pPr marL="0" indent="0">
              <a:spcBef>
                <a:spcPts val="400"/>
              </a:spcBef>
              <a:buNone/>
              <a:defRPr sz="1800"/>
            </a:pPr>
            <a:endParaRPr lang="en-US" sz="2400" dirty="0">
              <a:latin typeface="+mn-lt"/>
            </a:endParaRPr>
          </a:p>
          <a:p>
            <a:pPr marL="0" indent="0">
              <a:spcBef>
                <a:spcPts val="400"/>
              </a:spcBef>
              <a:buNone/>
              <a:defRPr sz="1800"/>
            </a:pPr>
            <a:endParaRPr sz="2400" dirty="0">
              <a:latin typeface="+mn-lt"/>
            </a:endParaRPr>
          </a:p>
        </p:txBody>
      </p:sp>
      <p:sp>
        <p:nvSpPr>
          <p:cNvPr id="69" name="Shape 69"/>
          <p:cNvSpPr/>
          <p:nvPr/>
        </p:nvSpPr>
        <p:spPr>
          <a:xfrm>
            <a:off x="2895600" y="0"/>
            <a:ext cx="4594131" cy="9475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defTabSz="758951"/>
            <a:r>
              <a:rPr sz="6000" dirty="0">
                <a:solidFill>
                  <a:schemeClr val="tx1">
                    <a:lumMod val="85000"/>
                    <a:lumOff val="15000"/>
                  </a:schemeClr>
                </a:solidFill>
                <a:latin typeface="Sunshine" panose="02000500000000000000" pitchFamily="2" charset="0"/>
                <a:ea typeface="Tempus Sans ITC"/>
                <a:cs typeface="Tempus Sans ITC"/>
                <a:sym typeface="Tempus Sans ITC"/>
              </a:rPr>
              <a:t>Activities</a:t>
            </a:r>
          </a:p>
        </p:txBody>
      </p:sp>
      <p:sp>
        <p:nvSpPr>
          <p:cNvPr id="7" name="TextBox 6">
            <a:extLst>
              <a:ext uri="{FF2B5EF4-FFF2-40B4-BE49-F238E27FC236}">
                <a16:creationId xmlns:a16="http://schemas.microsoft.com/office/drawing/2014/main" xmlns="" id="{7CDDD3EA-2DA5-4435-A2BA-0F2535FFEEDB}"/>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838E255-B212-4F35-9266-4C389589C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781"/>
            <a:ext cx="9144000" cy="6858000"/>
          </a:xfrm>
          <a:prstGeom prst="rect">
            <a:avLst/>
          </a:prstGeom>
        </p:spPr>
      </p:pic>
      <p:sp>
        <p:nvSpPr>
          <p:cNvPr id="3" name="Rectangle 2"/>
          <p:cNvSpPr/>
          <p:nvPr/>
        </p:nvSpPr>
        <p:spPr>
          <a:xfrm>
            <a:off x="-304800" y="155118"/>
            <a:ext cx="7315200" cy="1070549"/>
          </a:xfrm>
          <a:prstGeom prst="rect">
            <a:avLst/>
          </a:prstGeom>
        </p:spPr>
        <p:txBody>
          <a:bodyPr wrap="square">
            <a:spAutoFit/>
          </a:bodyPr>
          <a:lstStyle/>
          <a:p>
            <a:pPr marL="0" lvl="0" indent="0" algn="ctr">
              <a:lnSpc>
                <a:spcPct val="80000"/>
              </a:lnSpc>
              <a:spcBef>
                <a:spcPts val="500"/>
              </a:spcBef>
              <a:buSzTx/>
              <a:buNone/>
              <a:defRPr sz="1800"/>
            </a:pPr>
            <a:r>
              <a:rPr lang="en-US" sz="3600" dirty="0">
                <a:solidFill>
                  <a:schemeClr val="bg1"/>
                </a:solidFill>
                <a:latin typeface="Sunshine" panose="02000500000000000000" pitchFamily="2" charset="0"/>
              </a:rPr>
              <a:t>Sit back and experience Ferguson …</a:t>
            </a:r>
          </a:p>
          <a:p>
            <a:pPr marL="0" lvl="0" indent="0" algn="ctr">
              <a:lnSpc>
                <a:spcPct val="80000"/>
              </a:lnSpc>
              <a:spcBef>
                <a:spcPts val="500"/>
              </a:spcBef>
              <a:buSzTx/>
              <a:buNone/>
              <a:defRPr sz="1800"/>
            </a:pPr>
            <a:endParaRPr lang="en-US" sz="3600" dirty="0">
              <a:solidFill>
                <a:schemeClr val="bg1"/>
              </a:solidFill>
              <a:latin typeface="Sunshine" panose="02000500000000000000" pitchFamily="2" charset="0"/>
            </a:endParaRPr>
          </a:p>
        </p:txBody>
      </p:sp>
      <p:sp>
        <p:nvSpPr>
          <p:cNvPr id="6" name="TextBox 5">
            <a:extLst>
              <a:ext uri="{FF2B5EF4-FFF2-40B4-BE49-F238E27FC236}">
                <a16:creationId xmlns:a16="http://schemas.microsoft.com/office/drawing/2014/main" xmlns="" id="{326C3D62-0194-4ED8-A28D-DE4BCF1F128A}"/>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237443014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108AA11-F699-4DEF-994D-0B495C94D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3" name="Shape 63"/>
          <p:cNvSpPr>
            <a:spLocks noGrp="1"/>
          </p:cNvSpPr>
          <p:nvPr>
            <p:ph type="title" idx="4294967295"/>
          </p:nvPr>
        </p:nvSpPr>
        <p:spPr>
          <a:xfrm>
            <a:off x="374754" y="1093032"/>
            <a:ext cx="8229601" cy="8176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p>
            <a:pPr lvl="0">
              <a:lnSpc>
                <a:spcPct val="150000"/>
              </a:lnSpc>
              <a:spcBef>
                <a:spcPts val="300"/>
              </a:spcBef>
              <a:defRPr sz="1800"/>
            </a:pPr>
            <a:r>
              <a:rPr lang="en-US" sz="1600" i="1" u="sng" dirty="0">
                <a:latin typeface="G.I. Incognito Expanded" pitchFamily="2" charset="0"/>
              </a:rPr>
              <a:t>Athletic Director</a:t>
            </a:r>
            <a:br>
              <a:rPr lang="en-US" sz="1600" i="1" u="sng" dirty="0">
                <a:latin typeface="G.I. Incognito Expanded" pitchFamily="2" charset="0"/>
              </a:rPr>
            </a:br>
            <a:r>
              <a:rPr lang="en-US" sz="1600" dirty="0">
                <a:latin typeface="G.I. Incognito Expanded" pitchFamily="2" charset="0"/>
              </a:rPr>
              <a:t>Mr. Edward Lopez</a:t>
            </a:r>
            <a:br>
              <a:rPr lang="en-US" sz="1600" dirty="0">
                <a:latin typeface="G.I. Incognito Expanded" pitchFamily="2" charset="0"/>
              </a:rPr>
            </a:br>
            <a:r>
              <a:rPr lang="en-US" sz="1600" i="1" u="sng" dirty="0">
                <a:latin typeface="G.I. Incognito Expanded" pitchFamily="2" charset="0"/>
              </a:rPr>
              <a:t>Assistant Athletic Director</a:t>
            </a:r>
            <a:br>
              <a:rPr lang="en-US" sz="1600" i="1" u="sng" dirty="0">
                <a:latin typeface="G.I. Incognito Expanded" pitchFamily="2" charset="0"/>
              </a:rPr>
            </a:br>
            <a:r>
              <a:rPr lang="en-US" sz="1600" dirty="0">
                <a:latin typeface="G.I. Incognito Expanded" pitchFamily="2" charset="0"/>
              </a:rPr>
              <a:t>Mr. Jose Andion</a:t>
            </a:r>
            <a:r>
              <a:rPr lang="en-US" sz="1600" i="1" u="sng" dirty="0">
                <a:latin typeface="G.I. Incognito Expanded" pitchFamily="2" charset="0"/>
              </a:rPr>
              <a:t/>
            </a:r>
            <a:br>
              <a:rPr lang="en-US" sz="1600" i="1" u="sng" dirty="0">
                <a:latin typeface="G.I. Incognito Expanded" pitchFamily="2" charset="0"/>
              </a:rPr>
            </a:br>
            <a:r>
              <a:rPr lang="en-US" sz="1600" i="1" u="sng" dirty="0">
                <a:latin typeface="G.I. Incognito Expanded" pitchFamily="2" charset="0"/>
              </a:rPr>
              <a:t>Athletic Business Manager</a:t>
            </a:r>
            <a:br>
              <a:rPr lang="en-US" sz="1600" i="1" u="sng" dirty="0">
                <a:latin typeface="G.I. Incognito Expanded" pitchFamily="2" charset="0"/>
              </a:rPr>
            </a:br>
            <a:r>
              <a:rPr lang="en-US" sz="1600" dirty="0">
                <a:latin typeface="G.I. Incognito Expanded" pitchFamily="2" charset="0"/>
              </a:rPr>
              <a:t>Mr. Greg Shanower</a:t>
            </a:r>
          </a:p>
        </p:txBody>
      </p:sp>
      <p:sp>
        <p:nvSpPr>
          <p:cNvPr id="64" name="Shape 64"/>
          <p:cNvSpPr>
            <a:spLocks noGrp="1"/>
          </p:cNvSpPr>
          <p:nvPr>
            <p:ph type="body" idx="4294967295"/>
          </p:nvPr>
        </p:nvSpPr>
        <p:spPr>
          <a:xfrm>
            <a:off x="381000" y="2819401"/>
            <a:ext cx="8540752" cy="2819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buSzTx/>
              <a:buNone/>
              <a:defRPr sz="1800"/>
            </a:pPr>
            <a:r>
              <a:rPr sz="1600" b="1" dirty="0">
                <a:effectLst>
                  <a:outerShdw blurRad="12700" dist="25400" dir="2700000" rotWithShape="0">
                    <a:srgbClr val="FFFFFF"/>
                  </a:outerShdw>
                </a:effectLst>
                <a:latin typeface="G.I. Incognito" pitchFamily="2" charset="0"/>
              </a:rPr>
              <a:t> </a:t>
            </a:r>
            <a:r>
              <a:rPr sz="1400" b="1" dirty="0">
                <a:latin typeface="+mn-lt"/>
              </a:rPr>
              <a:t>Athletes must:</a:t>
            </a:r>
          </a:p>
          <a:p>
            <a:pPr marL="466724" lvl="0" indent="-466724">
              <a:spcBef>
                <a:spcPts val="600"/>
              </a:spcBef>
              <a:buChar char="•"/>
              <a:defRPr sz="1800"/>
            </a:pPr>
            <a:r>
              <a:rPr sz="1400" dirty="0">
                <a:latin typeface="+mn-lt"/>
              </a:rPr>
              <a:t>Maintain a 2.0 cumulative grade point average</a:t>
            </a:r>
          </a:p>
          <a:p>
            <a:pPr marL="466724" lvl="0" indent="-466724">
              <a:spcBef>
                <a:spcPts val="600"/>
              </a:spcBef>
              <a:buChar char="•"/>
              <a:defRPr sz="1800"/>
            </a:pPr>
            <a:r>
              <a:rPr sz="1400" dirty="0">
                <a:latin typeface="+mn-lt"/>
              </a:rPr>
              <a:t>Have a current Athletic Eligibility Pack</a:t>
            </a:r>
          </a:p>
          <a:p>
            <a:pPr marL="466724" lvl="0" indent="-466724">
              <a:spcBef>
                <a:spcPts val="600"/>
              </a:spcBef>
              <a:buChar char="•"/>
              <a:defRPr sz="1800"/>
            </a:pPr>
            <a:r>
              <a:rPr sz="1400" dirty="0">
                <a:latin typeface="+mn-lt"/>
              </a:rPr>
              <a:t>Purchase school insurance for </a:t>
            </a:r>
            <a:r>
              <a:rPr lang="en-US" sz="1400" dirty="0">
                <a:latin typeface="+mn-lt"/>
              </a:rPr>
              <a:t>$21</a:t>
            </a:r>
            <a:r>
              <a:rPr sz="1400" dirty="0">
                <a:latin typeface="+mn-lt"/>
              </a:rPr>
              <a:t>,</a:t>
            </a:r>
            <a:r>
              <a:rPr lang="en-US" sz="1400" dirty="0">
                <a:latin typeface="+mn-lt"/>
              </a:rPr>
              <a:t> </a:t>
            </a:r>
            <a:r>
              <a:rPr sz="1400" dirty="0">
                <a:latin typeface="+mn-lt"/>
              </a:rPr>
              <a:t>(Football requires $7</a:t>
            </a:r>
            <a:r>
              <a:rPr lang="en-US" sz="1400" dirty="0">
                <a:latin typeface="+mn-lt"/>
              </a:rPr>
              <a:t>4</a:t>
            </a:r>
            <a:r>
              <a:rPr sz="1400" dirty="0">
                <a:latin typeface="+mn-lt"/>
              </a:rPr>
              <a:t>)</a:t>
            </a:r>
          </a:p>
          <a:p>
            <a:pPr marL="466724" lvl="0" indent="-466724">
              <a:spcBef>
                <a:spcPts val="600"/>
              </a:spcBef>
              <a:buChar char="•"/>
              <a:defRPr sz="1800"/>
            </a:pPr>
            <a:r>
              <a:rPr sz="1400" dirty="0">
                <a:latin typeface="+mn-lt"/>
              </a:rPr>
              <a:t>Complete a physical</a:t>
            </a:r>
            <a:r>
              <a:rPr lang="en-US" sz="1400" dirty="0">
                <a:latin typeface="+mn-lt"/>
              </a:rPr>
              <a:t> (forms can be found on the school’s website under the Athletic section)</a:t>
            </a:r>
          </a:p>
          <a:p>
            <a:pPr marL="466724" lvl="0" indent="-466724">
              <a:spcBef>
                <a:spcPts val="600"/>
              </a:spcBef>
              <a:buChar char="•"/>
              <a:defRPr sz="1800"/>
            </a:pPr>
            <a:r>
              <a:rPr lang="en-US" sz="1400" dirty="0">
                <a:latin typeface="+mn-lt"/>
              </a:rPr>
              <a:t>Complete the concussion course</a:t>
            </a:r>
            <a:endParaRPr sz="1400" dirty="0">
              <a:latin typeface="+mn-lt"/>
            </a:endParaRPr>
          </a:p>
          <a:p>
            <a:pPr marL="466724" lvl="0" indent="-466724">
              <a:spcBef>
                <a:spcPts val="600"/>
              </a:spcBef>
              <a:buChar char="•"/>
              <a:defRPr sz="1800"/>
            </a:pPr>
            <a:r>
              <a:rPr sz="1400" dirty="0">
                <a:latin typeface="+mn-lt"/>
              </a:rPr>
              <a:t>Have less than 10 absences and</a:t>
            </a:r>
            <a:r>
              <a:rPr lang="en-US" sz="1400" dirty="0">
                <a:latin typeface="+mn-lt"/>
              </a:rPr>
              <a:t>/or</a:t>
            </a:r>
            <a:r>
              <a:rPr sz="1400" dirty="0">
                <a:latin typeface="+mn-lt"/>
              </a:rPr>
              <a:t> 20 tardies to school</a:t>
            </a:r>
          </a:p>
        </p:txBody>
      </p:sp>
      <p:sp>
        <p:nvSpPr>
          <p:cNvPr id="65" name="Shape 65"/>
          <p:cNvSpPr/>
          <p:nvPr/>
        </p:nvSpPr>
        <p:spPr>
          <a:xfrm>
            <a:off x="152400" y="178749"/>
            <a:ext cx="2367034" cy="6685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a:bodyPr>
          <a:lstStyle/>
          <a:p>
            <a:pPr lvl="0" defTabSz="440191"/>
            <a:r>
              <a:rPr lang="en-US" sz="2000" dirty="0">
                <a:solidFill>
                  <a:srgbClr val="F2F2F2"/>
                </a:solidFill>
                <a:latin typeface="Sunshine" panose="02000500000000000000" pitchFamily="2" charset="0"/>
                <a:ea typeface="Tempus Sans ITC"/>
                <a:cs typeface="Tempus Sans ITC"/>
                <a:sym typeface="Tempus Sans ITC"/>
              </a:rPr>
              <a:t>        </a:t>
            </a:r>
            <a:r>
              <a:rPr sz="4400" dirty="0">
                <a:solidFill>
                  <a:schemeClr val="tx1">
                    <a:lumMod val="85000"/>
                    <a:lumOff val="15000"/>
                  </a:schemeClr>
                </a:solidFill>
                <a:latin typeface="Sunshine" panose="02000500000000000000" pitchFamily="2" charset="0"/>
                <a:ea typeface="Tempus Sans ITC"/>
                <a:cs typeface="Tempus Sans ITC"/>
                <a:sym typeface="Tempus Sans ITC"/>
              </a:rPr>
              <a:t>Athletics</a:t>
            </a:r>
          </a:p>
        </p:txBody>
      </p:sp>
      <p:sp>
        <p:nvSpPr>
          <p:cNvPr id="7" name="TextBox 6">
            <a:extLst>
              <a:ext uri="{FF2B5EF4-FFF2-40B4-BE49-F238E27FC236}">
                <a16:creationId xmlns:a16="http://schemas.microsoft.com/office/drawing/2014/main" xmlns="" id="{260C8B9B-3D09-47B9-AD1F-6AFE60035F85}"/>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
        <p:nvSpPr>
          <p:cNvPr id="2" name="TextBox 1">
            <a:extLst>
              <a:ext uri="{FF2B5EF4-FFF2-40B4-BE49-F238E27FC236}">
                <a16:creationId xmlns:a16="http://schemas.microsoft.com/office/drawing/2014/main" xmlns="" id="{E084471B-A286-481C-8308-B82E4BD8E938}"/>
              </a:ext>
            </a:extLst>
          </p:cNvPr>
          <p:cNvSpPr txBox="1"/>
          <p:nvPr/>
        </p:nvSpPr>
        <p:spPr>
          <a:xfrm>
            <a:off x="374754" y="5181600"/>
            <a:ext cx="3359046"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Any questions please visit the </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Athletic Section in the Gym.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A12EE104-9293-4D0A-ADEB-74E2E3211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9328" y="88424"/>
            <a:ext cx="7079673"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rPr>
              <a:t>South Region Office Administration</a:t>
            </a:r>
          </a:p>
        </p:txBody>
      </p:sp>
      <p:sp>
        <p:nvSpPr>
          <p:cNvPr id="3" name="TextBox 2"/>
          <p:cNvSpPr txBox="1"/>
          <p:nvPr/>
        </p:nvSpPr>
        <p:spPr>
          <a:xfrm>
            <a:off x="-531742" y="621243"/>
            <a:ext cx="8305800" cy="9233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dirty="0">
                <a:solidFill>
                  <a:srgbClr val="000000"/>
                </a:solidFill>
                <a:hlinkClick r:id="rId3"/>
              </a:rPr>
              <a:t>http://southregionoffice.dadeschools.net/region_staff/default.html</a:t>
            </a:r>
            <a:endParaRPr lang="en-US"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25" name="Picture 24">
            <a:extLst>
              <a:ext uri="{FF2B5EF4-FFF2-40B4-BE49-F238E27FC236}">
                <a16:creationId xmlns:a16="http://schemas.microsoft.com/office/drawing/2014/main" xmlns="" id="{4AA98D3C-6216-4156-A74E-F045D6556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171" y="1630494"/>
            <a:ext cx="4381500" cy="952500"/>
          </a:xfrm>
          <a:prstGeom prst="rect">
            <a:avLst/>
          </a:prstGeom>
        </p:spPr>
      </p:pic>
      <p:pic>
        <p:nvPicPr>
          <p:cNvPr id="26" name="Picture 25">
            <a:extLst>
              <a:ext uri="{FF2B5EF4-FFF2-40B4-BE49-F238E27FC236}">
                <a16:creationId xmlns:a16="http://schemas.microsoft.com/office/drawing/2014/main" xmlns="" id="{86B689FE-55AE-492B-BD3A-78E0734E17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631" y="3686073"/>
            <a:ext cx="1232054" cy="1324322"/>
          </a:xfrm>
          <a:prstGeom prst="rect">
            <a:avLst/>
          </a:prstGeom>
        </p:spPr>
      </p:pic>
      <p:pic>
        <p:nvPicPr>
          <p:cNvPr id="27" name="Picture 26">
            <a:extLst>
              <a:ext uri="{FF2B5EF4-FFF2-40B4-BE49-F238E27FC236}">
                <a16:creationId xmlns:a16="http://schemas.microsoft.com/office/drawing/2014/main" xmlns="" id="{963DDC94-AE55-4DFD-AD5E-9465355F9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3733799"/>
            <a:ext cx="1272717" cy="1311817"/>
          </a:xfrm>
          <a:prstGeom prst="rect">
            <a:avLst/>
          </a:prstGeom>
        </p:spPr>
      </p:pic>
      <p:pic>
        <p:nvPicPr>
          <p:cNvPr id="28" name="Picture 27">
            <a:extLst>
              <a:ext uri="{FF2B5EF4-FFF2-40B4-BE49-F238E27FC236}">
                <a16:creationId xmlns:a16="http://schemas.microsoft.com/office/drawing/2014/main" xmlns="" id="{F433DFC5-7A53-4393-93FF-CA8B74396D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0601" y="3733800"/>
            <a:ext cx="1219200" cy="1311815"/>
          </a:xfrm>
          <a:prstGeom prst="rect">
            <a:avLst/>
          </a:prstGeom>
        </p:spPr>
      </p:pic>
      <p:pic>
        <p:nvPicPr>
          <p:cNvPr id="29" name="Picture 28">
            <a:extLst>
              <a:ext uri="{FF2B5EF4-FFF2-40B4-BE49-F238E27FC236}">
                <a16:creationId xmlns:a16="http://schemas.microsoft.com/office/drawing/2014/main" xmlns="" id="{0103A9D9-91C8-4238-BC51-DD68E88F77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9164" y="3722556"/>
            <a:ext cx="1219200" cy="1311817"/>
          </a:xfrm>
          <a:prstGeom prst="rect">
            <a:avLst/>
          </a:prstGeom>
        </p:spPr>
      </p:pic>
      <p:pic>
        <p:nvPicPr>
          <p:cNvPr id="30" name="Picture 29">
            <a:extLst>
              <a:ext uri="{FF2B5EF4-FFF2-40B4-BE49-F238E27FC236}">
                <a16:creationId xmlns:a16="http://schemas.microsoft.com/office/drawing/2014/main" xmlns="" id="{98D1F189-B2B8-4C8A-B7C4-8ED770E043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9620" y="3722556"/>
            <a:ext cx="1311980" cy="1382844"/>
          </a:xfrm>
          <a:prstGeom prst="rect">
            <a:avLst/>
          </a:prstGeom>
        </p:spPr>
      </p:pic>
      <p:pic>
        <p:nvPicPr>
          <p:cNvPr id="31" name="Picture 30">
            <a:extLst>
              <a:ext uri="{FF2B5EF4-FFF2-40B4-BE49-F238E27FC236}">
                <a16:creationId xmlns:a16="http://schemas.microsoft.com/office/drawing/2014/main" xmlns="" id="{E6BF4D9A-6784-4BAA-8967-15B021CF19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4888" y="3191687"/>
            <a:ext cx="2008912" cy="436720"/>
          </a:xfrm>
          <a:prstGeom prst="rect">
            <a:avLst/>
          </a:prstGeom>
        </p:spPr>
      </p:pic>
      <p:pic>
        <p:nvPicPr>
          <p:cNvPr id="32" name="Picture 31">
            <a:extLst>
              <a:ext uri="{FF2B5EF4-FFF2-40B4-BE49-F238E27FC236}">
                <a16:creationId xmlns:a16="http://schemas.microsoft.com/office/drawing/2014/main" xmlns="" id="{D8E48836-FAA9-4F84-91FA-524B20C497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7544" y="3220880"/>
            <a:ext cx="2008909" cy="436720"/>
          </a:xfrm>
          <a:prstGeom prst="rect">
            <a:avLst/>
          </a:prstGeom>
        </p:spPr>
      </p:pic>
      <p:pic>
        <p:nvPicPr>
          <p:cNvPr id="33" name="Picture 32">
            <a:extLst>
              <a:ext uri="{FF2B5EF4-FFF2-40B4-BE49-F238E27FC236}">
                <a16:creationId xmlns:a16="http://schemas.microsoft.com/office/drawing/2014/main" xmlns="" id="{66DEB963-BB99-4F22-BC97-2EA07FC9B5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9732" y="3186915"/>
            <a:ext cx="1903068" cy="413710"/>
          </a:xfrm>
          <a:prstGeom prst="rect">
            <a:avLst/>
          </a:prstGeom>
        </p:spPr>
      </p:pic>
      <p:pic>
        <p:nvPicPr>
          <p:cNvPr id="34" name="Picture 33">
            <a:extLst>
              <a:ext uri="{FF2B5EF4-FFF2-40B4-BE49-F238E27FC236}">
                <a16:creationId xmlns:a16="http://schemas.microsoft.com/office/drawing/2014/main" xmlns="" id="{D26AFEF9-3344-40F6-A080-324CE7A6E55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4958" y="3207303"/>
            <a:ext cx="1865242" cy="405487"/>
          </a:xfrm>
          <a:prstGeom prst="rect">
            <a:avLst/>
          </a:prstGeom>
        </p:spPr>
      </p:pic>
      <p:pic>
        <p:nvPicPr>
          <p:cNvPr id="35" name="Picture 34">
            <a:extLst>
              <a:ext uri="{FF2B5EF4-FFF2-40B4-BE49-F238E27FC236}">
                <a16:creationId xmlns:a16="http://schemas.microsoft.com/office/drawing/2014/main" xmlns="" id="{54F0C36B-5591-44F4-90E1-B827FD6438D1}"/>
              </a:ext>
            </a:extLst>
          </p:cNvPr>
          <p:cNvPicPr>
            <a:picLocks noChangeAspect="1"/>
          </p:cNvPicPr>
          <p:nvPr/>
        </p:nvPicPr>
        <p:blipFill>
          <a:blip r:embed="rId14">
            <a:extLst>
              <a:ext uri="{BEBA8EAE-BF5A-486C-A8C5-ECC9F3942E4B}">
                <a14:imgProps xmlns:a14="http://schemas.microsoft.com/office/drawing/2010/main">
                  <a14:imgLayer r:embed="rId15">
                    <a14:imgEffect>
                      <a14:artisticPlasticWrap trans="11000"/>
                    </a14:imgEffect>
                  </a14:imgLayer>
                </a14:imgProps>
              </a:ext>
              <a:ext uri="{28A0092B-C50C-407E-A947-70E740481C1C}">
                <a14:useLocalDpi xmlns:a14="http://schemas.microsoft.com/office/drawing/2010/main" val="0"/>
              </a:ext>
            </a:extLst>
          </a:blip>
          <a:stretch>
            <a:fillRect/>
          </a:stretch>
        </p:blipFill>
        <p:spPr>
          <a:xfrm>
            <a:off x="0" y="3178183"/>
            <a:ext cx="1932712" cy="468764"/>
          </a:xfrm>
          <a:prstGeom prst="rect">
            <a:avLst/>
          </a:prstGeom>
          <a:pattFill prst="wdUpDiag">
            <a:fgClr>
              <a:schemeClr val="bg1">
                <a:lumMod val="95000"/>
              </a:schemeClr>
            </a:fgClr>
            <a:bgClr>
              <a:schemeClr val="bg1">
                <a:lumMod val="85000"/>
              </a:schemeClr>
            </a:bgClr>
          </a:pattFill>
        </p:spPr>
      </p:pic>
      <p:pic>
        <p:nvPicPr>
          <p:cNvPr id="4" name="Picture 3">
            <a:extLst>
              <a:ext uri="{FF2B5EF4-FFF2-40B4-BE49-F238E27FC236}">
                <a16:creationId xmlns:a16="http://schemas.microsoft.com/office/drawing/2014/main" xmlns="" id="{8842D162-8B72-4B1B-9514-8D287C0605AA}"/>
              </a:ext>
            </a:extLst>
          </p:cNvPr>
          <p:cNvPicPr>
            <a:picLocks noChangeAspect="1"/>
          </p:cNvPicPr>
          <p:nvPr/>
        </p:nvPicPr>
        <p:blipFill>
          <a:blip r:embed="rId16"/>
          <a:stretch>
            <a:fillRect/>
          </a:stretch>
        </p:blipFill>
        <p:spPr>
          <a:xfrm>
            <a:off x="1551458" y="1082906"/>
            <a:ext cx="1888894" cy="1888894"/>
          </a:xfrm>
          <a:prstGeom prst="rect">
            <a:avLst/>
          </a:prstGeom>
        </p:spPr>
      </p:pic>
      <p:sp>
        <p:nvSpPr>
          <p:cNvPr id="18" name="TextBox 17">
            <a:extLst>
              <a:ext uri="{FF2B5EF4-FFF2-40B4-BE49-F238E27FC236}">
                <a16:creationId xmlns:a16="http://schemas.microsoft.com/office/drawing/2014/main" xmlns="" id="{304A0789-C966-4648-8D69-65B3C4B0BF79}"/>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350502849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617545B-581F-4B3E-8E8E-018986B4B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96399" cy="6858000"/>
          </a:xfrm>
          <a:prstGeom prst="rect">
            <a:avLst/>
          </a:prstGeom>
        </p:spPr>
      </p:pic>
      <p:sp>
        <p:nvSpPr>
          <p:cNvPr id="78" name="Shape 78"/>
          <p:cNvSpPr>
            <a:spLocks noGrp="1"/>
          </p:cNvSpPr>
          <p:nvPr>
            <p:ph type="title" idx="4294967295"/>
          </p:nvPr>
        </p:nvSpPr>
        <p:spPr>
          <a:xfrm>
            <a:off x="-3313" y="76200"/>
            <a:ext cx="7726538" cy="7948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defTabSz="722376">
              <a:defRPr sz="3400">
                <a:solidFill>
                  <a:srgbClr val="9A403E"/>
                </a:solidFill>
                <a:latin typeface="Tempus Sans ITC"/>
                <a:ea typeface="Tempus Sans ITC"/>
                <a:cs typeface="Tempus Sans ITC"/>
                <a:sym typeface="Tempus Sans ITC"/>
              </a:defRPr>
            </a:lvl1pPr>
          </a:lstStyle>
          <a:p>
            <a:pPr lvl="0">
              <a:defRPr sz="1800">
                <a:solidFill>
                  <a:srgbClr val="000000"/>
                </a:solidFill>
              </a:defRPr>
            </a:pPr>
            <a:r>
              <a:rPr lang="en-US" sz="3600" dirty="0">
                <a:solidFill>
                  <a:schemeClr val="tx1">
                    <a:lumMod val="85000"/>
                    <a:lumOff val="15000"/>
                  </a:schemeClr>
                </a:solidFill>
                <a:latin typeface="Sunshine" panose="02000500000000000000" pitchFamily="2" charset="0"/>
              </a:rPr>
              <a:t>Enjoy the rest of your morning…</a:t>
            </a:r>
          </a:p>
        </p:txBody>
      </p:sp>
      <p:sp>
        <p:nvSpPr>
          <p:cNvPr id="80" name="Shape 80"/>
          <p:cNvSpPr/>
          <p:nvPr/>
        </p:nvSpPr>
        <p:spPr>
          <a:xfrm>
            <a:off x="152400" y="1304194"/>
            <a:ext cx="8610600" cy="418319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lvl="0" indent="-342900">
              <a:buFont typeface="Arial" panose="020B0604020202020204" pitchFamily="34" charset="0"/>
              <a:buChar char="•"/>
            </a:pPr>
            <a:r>
              <a:rPr dirty="0">
                <a:ea typeface="Calibri"/>
                <a:cs typeface="Calibri"/>
                <a:sym typeface="Calibri"/>
              </a:rPr>
              <a:t>Falcon Bazaar and Information Fai</a:t>
            </a:r>
            <a:r>
              <a:rPr lang="en-US" dirty="0">
                <a:ea typeface="Calibri"/>
                <a:cs typeface="Calibri"/>
                <a:sym typeface="Calibri"/>
              </a:rPr>
              <a:t>r               </a:t>
            </a:r>
            <a:r>
              <a:rPr dirty="0">
                <a:ea typeface="Calibri"/>
                <a:cs typeface="Calibri"/>
                <a:sym typeface="Calibri"/>
              </a:rPr>
              <a:t>     </a:t>
            </a:r>
            <a:r>
              <a:rPr lang="en-US" dirty="0">
                <a:ea typeface="Calibri"/>
                <a:cs typeface="Calibri"/>
                <a:sym typeface="Calibri"/>
              </a:rPr>
              <a:t>           </a:t>
            </a:r>
            <a:r>
              <a:rPr dirty="0">
                <a:ea typeface="Calibri"/>
                <a:cs typeface="Calibri"/>
                <a:sym typeface="Calibri"/>
              </a:rPr>
              <a:t>Gymnasium</a:t>
            </a:r>
          </a:p>
          <a:p>
            <a:pPr lvl="0">
              <a:spcBef>
                <a:spcPts val="700"/>
              </a:spcBef>
              <a:buSzPct val="100000"/>
            </a:pPr>
            <a:r>
              <a:rPr lang="en-US" dirty="0">
                <a:ea typeface="Calibri"/>
                <a:cs typeface="Calibri"/>
                <a:sym typeface="Calibri"/>
              </a:rPr>
              <a:t>     </a:t>
            </a:r>
            <a:r>
              <a:rPr dirty="0">
                <a:ea typeface="Calibri"/>
                <a:cs typeface="Calibri"/>
                <a:sym typeface="Calibri"/>
              </a:rPr>
              <a:t>Activity and Athletic Information, </a:t>
            </a:r>
            <a:r>
              <a:rPr lang="en-US" dirty="0">
                <a:ea typeface="Calibri"/>
                <a:cs typeface="Calibri"/>
                <a:sym typeface="Calibri"/>
              </a:rPr>
              <a:t>P.E. Uniforms, </a:t>
            </a:r>
          </a:p>
          <a:p>
            <a:pPr lvl="0">
              <a:spcBef>
                <a:spcPts val="700"/>
              </a:spcBef>
              <a:buSzPct val="100000"/>
            </a:pPr>
            <a:r>
              <a:rPr lang="en-US" dirty="0">
                <a:ea typeface="Calibri"/>
                <a:cs typeface="Calibri"/>
                <a:sym typeface="Calibri"/>
              </a:rPr>
              <a:t>     </a:t>
            </a:r>
            <a:r>
              <a:rPr dirty="0">
                <a:ea typeface="Calibri"/>
                <a:cs typeface="Calibri"/>
                <a:sym typeface="Calibri"/>
              </a:rPr>
              <a:t>Clubs, Yearbook, PTSA, and School Fund Raisers. </a:t>
            </a:r>
          </a:p>
          <a:p>
            <a:pPr lvl="0"/>
            <a:r>
              <a:rPr lang="en-US" dirty="0">
                <a:ea typeface="Calibri"/>
                <a:cs typeface="Calibri"/>
                <a:sym typeface="Calibri"/>
              </a:rPr>
              <a:t>     </a:t>
            </a:r>
            <a:r>
              <a:rPr lang="es-HN" dirty="0">
                <a:ea typeface="Calibri"/>
                <a:cs typeface="Calibri"/>
                <a:sym typeface="Calibri"/>
              </a:rPr>
              <a:t>(Información sobre ferias, uniformes, anuario, PTSA)</a:t>
            </a:r>
          </a:p>
          <a:p>
            <a:pPr marL="342900" lvl="0" indent="-342900">
              <a:buFont typeface="Arial" panose="020B0604020202020204" pitchFamily="34" charset="0"/>
              <a:buChar char="•"/>
            </a:pPr>
            <a:r>
              <a:rPr dirty="0">
                <a:ea typeface="Calibri"/>
                <a:cs typeface="Calibri"/>
                <a:sym typeface="Calibri"/>
              </a:rPr>
              <a:t>Parent </a:t>
            </a:r>
            <a:r>
              <a:rPr lang="en-US" dirty="0">
                <a:ea typeface="Calibri"/>
                <a:cs typeface="Calibri"/>
                <a:sym typeface="Calibri"/>
              </a:rPr>
              <a:t>Information (</a:t>
            </a:r>
            <a:r>
              <a:rPr lang="es-CL" dirty="0">
                <a:ea typeface="Calibri"/>
                <a:cs typeface="Calibri"/>
                <a:sym typeface="Calibri"/>
              </a:rPr>
              <a:t>Información</a:t>
            </a:r>
            <a:r>
              <a:rPr lang="en-US" dirty="0">
                <a:ea typeface="Calibri"/>
                <a:cs typeface="Calibri"/>
                <a:sym typeface="Calibri"/>
              </a:rPr>
              <a:t> para los padres) </a:t>
            </a:r>
            <a:r>
              <a:rPr dirty="0">
                <a:ea typeface="Calibri"/>
                <a:cs typeface="Calibri"/>
                <a:sym typeface="Calibri"/>
              </a:rPr>
              <a:t>	</a:t>
            </a:r>
            <a:r>
              <a:rPr lang="en-US" dirty="0">
                <a:ea typeface="Calibri"/>
                <a:cs typeface="Calibri"/>
                <a:sym typeface="Calibri"/>
              </a:rPr>
              <a:t>       Room 144</a:t>
            </a:r>
            <a:endParaRPr dirty="0">
              <a:ea typeface="Calibri"/>
              <a:cs typeface="Calibri"/>
              <a:sym typeface="Calibri"/>
            </a:endParaRPr>
          </a:p>
          <a:p>
            <a:pPr lvl="0">
              <a:spcBef>
                <a:spcPts val="700"/>
              </a:spcBef>
              <a:buSzPct val="100000"/>
            </a:pPr>
            <a:r>
              <a:rPr lang="en-US" dirty="0">
                <a:ea typeface="Calibri"/>
                <a:cs typeface="Calibri"/>
                <a:sym typeface="Calibri"/>
              </a:rPr>
              <a:t>    </a:t>
            </a:r>
            <a:r>
              <a:rPr dirty="0">
                <a:ea typeface="Calibri"/>
                <a:cs typeface="Calibri"/>
                <a:sym typeface="Calibri"/>
              </a:rPr>
              <a:t> </a:t>
            </a:r>
            <a:r>
              <a:rPr lang="en-US" dirty="0">
                <a:ea typeface="Calibri"/>
                <a:cs typeface="Calibri"/>
                <a:sym typeface="Calibri"/>
              </a:rPr>
              <a:t>Parent</a:t>
            </a:r>
            <a:r>
              <a:rPr dirty="0">
                <a:ea typeface="Calibri"/>
                <a:cs typeface="Calibri"/>
                <a:sym typeface="Calibri"/>
              </a:rPr>
              <a:t> Portal, Volunteer Information, PIN Numbers.  </a:t>
            </a:r>
            <a:r>
              <a:rPr lang="en-US" dirty="0">
                <a:ea typeface="Calibri"/>
                <a:cs typeface="Calibri"/>
                <a:sym typeface="Calibri"/>
              </a:rPr>
              <a:t>   </a:t>
            </a:r>
          </a:p>
          <a:p>
            <a:pPr lvl="0">
              <a:spcBef>
                <a:spcPts val="700"/>
              </a:spcBef>
              <a:buSzPct val="100000"/>
            </a:pPr>
            <a:r>
              <a:rPr lang="en-US" dirty="0">
                <a:ea typeface="Calibri"/>
                <a:cs typeface="Calibri"/>
                <a:sym typeface="Calibri"/>
              </a:rPr>
              <a:t>     </a:t>
            </a:r>
            <a:r>
              <a:rPr dirty="0">
                <a:ea typeface="Calibri"/>
                <a:cs typeface="Calibri"/>
                <a:sym typeface="Calibri"/>
              </a:rPr>
              <a:t>Counselors available. </a:t>
            </a:r>
            <a:endParaRPr lang="en-US" dirty="0">
              <a:ea typeface="Calibri"/>
              <a:cs typeface="Calibri"/>
              <a:sym typeface="Calibri"/>
            </a:endParaRPr>
          </a:p>
          <a:p>
            <a:pPr lvl="0">
              <a:spcBef>
                <a:spcPts val="700"/>
              </a:spcBef>
              <a:buSzPct val="100000"/>
            </a:pPr>
            <a:endParaRPr lang="en-US" sz="700" dirty="0">
              <a:ea typeface="Calibri"/>
              <a:cs typeface="Calibri"/>
              <a:sym typeface="Calibri"/>
            </a:endParaRPr>
          </a:p>
          <a:p>
            <a:pPr marL="285750" lvl="0" indent="-285750">
              <a:spcBef>
                <a:spcPts val="700"/>
              </a:spcBef>
              <a:buSzPct val="100000"/>
              <a:buFont typeface="Arial" panose="020B0604020202020204" pitchFamily="34" charset="0"/>
              <a:buChar char="•"/>
            </a:pPr>
            <a:r>
              <a:rPr lang="en-US" dirty="0">
                <a:ea typeface="Calibri"/>
                <a:cs typeface="Calibri"/>
                <a:sym typeface="Calibri"/>
              </a:rPr>
              <a:t>Student ID’s and Lanyards / 			       Media Center</a:t>
            </a:r>
          </a:p>
          <a:p>
            <a:pPr lvl="0">
              <a:spcBef>
                <a:spcPts val="700"/>
              </a:spcBef>
              <a:buSzPct val="100000"/>
            </a:pPr>
            <a:r>
              <a:rPr lang="es-PY" dirty="0">
                <a:ea typeface="Calibri"/>
                <a:cs typeface="Calibri"/>
                <a:sym typeface="Calibri"/>
              </a:rPr>
              <a:t>(Identificaciones para los estudiantes).  </a:t>
            </a:r>
            <a:r>
              <a:rPr lang="en-US" dirty="0">
                <a:ea typeface="Calibri"/>
                <a:cs typeface="Calibri"/>
                <a:sym typeface="Calibri"/>
              </a:rPr>
              <a:t>                                          </a:t>
            </a:r>
            <a:endParaRPr dirty="0">
              <a:ea typeface="Calibri"/>
              <a:cs typeface="Calibri"/>
              <a:sym typeface="Calibri"/>
            </a:endParaRPr>
          </a:p>
          <a:p>
            <a:pPr lvl="0"/>
            <a:endParaRPr lang="en-US" dirty="0">
              <a:ea typeface="Calibri"/>
              <a:cs typeface="Calibri"/>
              <a:sym typeface="Calibri"/>
            </a:endParaRPr>
          </a:p>
          <a:p>
            <a:pPr marL="342900" lvl="0" indent="-342900">
              <a:buFont typeface="Arial" panose="020B0604020202020204" pitchFamily="34" charset="0"/>
              <a:buChar char="•"/>
            </a:pPr>
            <a:r>
              <a:rPr dirty="0">
                <a:ea typeface="Calibri"/>
                <a:cs typeface="Calibri"/>
                <a:sym typeface="Calibri"/>
              </a:rPr>
              <a:t>School Tour</a:t>
            </a:r>
            <a:r>
              <a:rPr lang="en-US" dirty="0">
                <a:ea typeface="Calibri"/>
                <a:cs typeface="Calibri"/>
                <a:sym typeface="Calibri"/>
              </a:rPr>
              <a:t> Sign Up / (</a:t>
            </a:r>
            <a:r>
              <a:rPr lang="es-PR" dirty="0">
                <a:ea typeface="Calibri"/>
                <a:cs typeface="Calibri"/>
                <a:sym typeface="Calibri"/>
              </a:rPr>
              <a:t>Paseos por la escuela)                </a:t>
            </a:r>
            <a:r>
              <a:rPr lang="en-US" dirty="0">
                <a:ea typeface="Calibri"/>
                <a:cs typeface="Calibri"/>
                <a:sym typeface="Calibri"/>
              </a:rPr>
              <a:t>Covered Dining</a:t>
            </a:r>
            <a:endParaRPr dirty="0">
              <a:ea typeface="Calibri"/>
              <a:cs typeface="Calibri"/>
              <a:sym typeface="Calibri"/>
            </a:endParaRPr>
          </a:p>
          <a:p>
            <a:pPr lvl="0"/>
            <a:r>
              <a:rPr sz="2000" dirty="0">
                <a:latin typeface="G.I. Incognito" pitchFamily="2" charset="0"/>
                <a:ea typeface="Calibri"/>
                <a:cs typeface="Calibri"/>
                <a:sym typeface="Calibri"/>
              </a:rPr>
              <a:t>		</a:t>
            </a:r>
          </a:p>
        </p:txBody>
      </p:sp>
      <p:sp>
        <p:nvSpPr>
          <p:cNvPr id="7" name="TextBox 6">
            <a:extLst>
              <a:ext uri="{FF2B5EF4-FFF2-40B4-BE49-F238E27FC236}">
                <a16:creationId xmlns:a16="http://schemas.microsoft.com/office/drawing/2014/main" xmlns="" id="{E6AED3B1-C5BF-43B0-B95F-D1736DCF5A18}"/>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54899A-4F3E-4A57-BA77-A582D99A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B077D1CE-C28B-4A01-AF0F-015239DCD2BC}"/>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29435042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7DD3808-56ED-4B34-99A9-1E1042590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295400" y="76200"/>
            <a:ext cx="6781800" cy="13234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0000"/>
                </a:solidFill>
                <a:effectLst/>
                <a:uFillTx/>
                <a:latin typeface="G.I. Incognito" pitchFamily="2" charset="0"/>
                <a:sym typeface="Helvetica"/>
              </a:rPr>
              <a:t> </a:t>
            </a:r>
            <a:r>
              <a:rPr kumimoji="0" lang="en-US" sz="40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rPr>
              <a:t>Ferguson </a:t>
            </a:r>
            <a:r>
              <a:rPr lang="en-US" sz="4000" dirty="0">
                <a:solidFill>
                  <a:schemeClr val="tx1">
                    <a:lumMod val="85000"/>
                    <a:lumOff val="15000"/>
                  </a:schemeClr>
                </a:solidFill>
                <a:latin typeface="Sunshine" panose="02000500000000000000" pitchFamily="2" charset="0"/>
              </a:rPr>
              <a:t>S</a:t>
            </a:r>
            <a:r>
              <a:rPr kumimoji="0" lang="en-US" sz="40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rPr>
              <a:t>potlights</a:t>
            </a:r>
          </a:p>
          <a:p>
            <a:pPr marL="0" marR="0" indent="0" algn="ctr" defTabSz="914400" rtl="0" fontAlgn="auto" latinLnBrk="1" hangingPunct="0">
              <a:lnSpc>
                <a:spcPct val="100000"/>
              </a:lnSpc>
              <a:spcBef>
                <a:spcPts val="0"/>
              </a:spcBef>
              <a:spcAft>
                <a:spcPts val="0"/>
              </a:spcAft>
              <a:buClrTx/>
              <a:buSzTx/>
              <a:buFontTx/>
              <a:buNone/>
              <a:tabLst/>
            </a:pPr>
            <a:r>
              <a:rPr lang="es-PY" sz="4000" dirty="0">
                <a:solidFill>
                  <a:schemeClr val="tx1">
                    <a:lumMod val="85000"/>
                    <a:lumOff val="15000"/>
                  </a:schemeClr>
                </a:solidFill>
                <a:latin typeface="Sunshine" panose="02000500000000000000" pitchFamily="2" charset="0"/>
              </a:rPr>
              <a:t>Logros en </a:t>
            </a:r>
            <a:r>
              <a:rPr lang="en-US" sz="4000" dirty="0">
                <a:solidFill>
                  <a:schemeClr val="tx1">
                    <a:lumMod val="85000"/>
                    <a:lumOff val="15000"/>
                  </a:schemeClr>
                </a:solidFill>
                <a:latin typeface="Sunshine" panose="02000500000000000000" pitchFamily="2" charset="0"/>
              </a:rPr>
              <a:t>Ferguson</a:t>
            </a:r>
            <a:endParaRPr kumimoji="0" lang="en-US" sz="4000" b="0" i="0" u="none" strike="noStrike" cap="none" spc="0" normalizeH="0" baseline="0" dirty="0">
              <a:ln>
                <a:noFill/>
              </a:ln>
              <a:solidFill>
                <a:schemeClr val="tx1">
                  <a:lumMod val="85000"/>
                  <a:lumOff val="15000"/>
                </a:schemeClr>
              </a:solidFill>
              <a:effectLst/>
              <a:uFillTx/>
              <a:latin typeface="Sunshine" panose="02000500000000000000" pitchFamily="2" charset="0"/>
              <a:sym typeface="Helvetica"/>
            </a:endParaRPr>
          </a:p>
        </p:txBody>
      </p:sp>
      <p:sp>
        <p:nvSpPr>
          <p:cNvPr id="3" name="TextBox 2"/>
          <p:cNvSpPr txBox="1"/>
          <p:nvPr/>
        </p:nvSpPr>
        <p:spPr>
          <a:xfrm>
            <a:off x="156882" y="1321123"/>
            <a:ext cx="3886200" cy="58939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1200" b="0" i="0" u="none" strike="noStrike" cap="none" spc="0" normalizeH="0" baseline="0" dirty="0">
                <a:ln>
                  <a:noFill/>
                </a:ln>
                <a:solidFill>
                  <a:srgbClr val="000000"/>
                </a:solidFill>
                <a:effectLst/>
                <a:uFillTx/>
                <a:sym typeface="Helvetica"/>
              </a:rPr>
              <a:t>97% Graduation Rate</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200" dirty="0">
                <a:solidFill>
                  <a:srgbClr val="000000"/>
                </a:solidFill>
              </a:rPr>
              <a:t>2</a:t>
            </a:r>
            <a:r>
              <a:rPr lang="en-US" sz="1200" baseline="30000" dirty="0">
                <a:solidFill>
                  <a:srgbClr val="000000"/>
                </a:solidFill>
              </a:rPr>
              <a:t>nd</a:t>
            </a:r>
            <a:r>
              <a:rPr lang="en-US" sz="1200" dirty="0">
                <a:solidFill>
                  <a:srgbClr val="000000"/>
                </a:solidFill>
              </a:rPr>
              <a:t> Year as an “A” School</a:t>
            </a:r>
            <a:endParaRPr kumimoji="0" lang="en-US" sz="1200" b="0" i="0" u="none" strike="noStrike" cap="none" spc="0" normalizeH="0" baseline="0" dirty="0">
              <a:ln>
                <a:noFill/>
              </a:ln>
              <a:solidFill>
                <a:srgbClr val="000000"/>
              </a:solidFill>
              <a:effectLst/>
              <a:uFillTx/>
              <a:sym typeface="Helvetica"/>
            </a:endParaRP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1200" b="0" i="0" u="none" strike="noStrike" cap="none" spc="0" normalizeH="0" baseline="0" dirty="0">
                <a:ln>
                  <a:noFill/>
                </a:ln>
                <a:solidFill>
                  <a:srgbClr val="000000"/>
                </a:solidFill>
                <a:effectLst/>
                <a:uFillTx/>
                <a:sym typeface="Helvetica"/>
              </a:rPr>
              <a:t>Our students received over 7.1 million dollars in </a:t>
            </a:r>
            <a:endParaRPr lang="en-US" sz="1200" dirty="0">
              <a:solidFill>
                <a:srgbClr val="000000"/>
              </a:solidFill>
            </a:endParaRPr>
          </a:p>
          <a:p>
            <a:pPr marR="0" algn="l" defTabSz="914400" rtl="0" fontAlgn="auto" latinLnBrk="1" hangingPunct="0">
              <a:lnSpc>
                <a:spcPct val="150000"/>
              </a:lnSpc>
              <a:spcBef>
                <a:spcPts val="0"/>
              </a:spcBef>
              <a:spcAft>
                <a:spcPts val="0"/>
              </a:spcAft>
              <a:buClrTx/>
              <a:buSzTx/>
              <a:tabLst/>
            </a:pPr>
            <a:r>
              <a:rPr kumimoji="0" lang="en-US" sz="1200" b="0" i="0" u="none" strike="noStrike" cap="none" spc="0" normalizeH="0" baseline="0" dirty="0">
                <a:ln>
                  <a:noFill/>
                </a:ln>
                <a:solidFill>
                  <a:srgbClr val="000000"/>
                </a:solidFill>
                <a:effectLst/>
                <a:uFillTx/>
                <a:sym typeface="Helvetica"/>
              </a:rPr>
              <a:t>       scholarship money</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200" dirty="0">
                <a:solidFill>
                  <a:srgbClr val="000000"/>
                </a:solidFill>
              </a:rPr>
              <a:t>Our student athletes earned eight 1</a:t>
            </a:r>
            <a:r>
              <a:rPr lang="en-US" sz="1200" baseline="30000" dirty="0">
                <a:solidFill>
                  <a:srgbClr val="000000"/>
                </a:solidFill>
              </a:rPr>
              <a:t>st</a:t>
            </a:r>
            <a:r>
              <a:rPr lang="en-US" sz="1200" dirty="0">
                <a:solidFill>
                  <a:srgbClr val="000000"/>
                </a:solidFill>
              </a:rPr>
              <a:t> team ALL </a:t>
            </a:r>
          </a:p>
          <a:p>
            <a:pPr marR="0" algn="l" defTabSz="914400" rtl="0" fontAlgn="auto" latinLnBrk="1" hangingPunct="0">
              <a:lnSpc>
                <a:spcPct val="150000"/>
              </a:lnSpc>
              <a:spcBef>
                <a:spcPts val="0"/>
              </a:spcBef>
              <a:spcAft>
                <a:spcPts val="0"/>
              </a:spcAft>
              <a:buClrTx/>
              <a:buSzTx/>
              <a:tabLst/>
            </a:pPr>
            <a:r>
              <a:rPr lang="en-US" sz="1200" dirty="0">
                <a:solidFill>
                  <a:srgbClr val="000000"/>
                </a:solidFill>
              </a:rPr>
              <a:t>       Dade and 12 athletic scholarships</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200" dirty="0"/>
              <a:t>International Business and Finance Academy </a:t>
            </a:r>
          </a:p>
          <a:p>
            <a:pPr marR="0" algn="l" defTabSz="914400" rtl="0" fontAlgn="auto" latinLnBrk="1" hangingPunct="0">
              <a:lnSpc>
                <a:spcPct val="150000"/>
              </a:lnSpc>
              <a:spcBef>
                <a:spcPts val="0"/>
              </a:spcBef>
              <a:spcAft>
                <a:spcPts val="0"/>
              </a:spcAft>
              <a:buClrTx/>
              <a:buSzTx/>
              <a:tabLst/>
            </a:pPr>
            <a:r>
              <a:rPr lang="en-US" sz="1200" dirty="0"/>
              <a:t>       received the 2017 and 2018 Magnet Schools of </a:t>
            </a:r>
          </a:p>
          <a:p>
            <a:pPr marR="0" algn="l" defTabSz="914400" rtl="0" fontAlgn="auto" latinLnBrk="1" hangingPunct="0">
              <a:lnSpc>
                <a:spcPct val="150000"/>
              </a:lnSpc>
              <a:spcBef>
                <a:spcPts val="0"/>
              </a:spcBef>
              <a:spcAft>
                <a:spcPts val="0"/>
              </a:spcAft>
              <a:buClrTx/>
              <a:buSzTx/>
              <a:tabLst/>
            </a:pPr>
            <a:r>
              <a:rPr lang="en-US" sz="1200" dirty="0"/>
              <a:t>       America Award of Distinction</a:t>
            </a:r>
            <a:endParaRPr lang="en-US" sz="1400" dirty="0">
              <a:solidFill>
                <a:srgbClr val="000000"/>
              </a:solidFill>
            </a:endParaRP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1200" b="0" i="0" u="none" strike="noStrike" cap="none" spc="0" normalizeH="0" dirty="0">
                <a:ln>
                  <a:noFill/>
                </a:ln>
                <a:solidFill>
                  <a:srgbClr val="000000"/>
                </a:solidFill>
                <a:effectLst/>
                <a:uFillTx/>
                <a:sym typeface="Helvetica"/>
              </a:rPr>
              <a:t>Accumulated 3</a:t>
            </a:r>
            <a:r>
              <a:rPr lang="en-US" sz="1200" dirty="0">
                <a:solidFill>
                  <a:srgbClr val="000000"/>
                </a:solidFill>
              </a:rPr>
              <a:t>00</a:t>
            </a:r>
            <a:r>
              <a:rPr kumimoji="0" lang="en-US" sz="1200" b="0" i="0" u="none" strike="noStrike" cap="none" spc="0" normalizeH="0" dirty="0">
                <a:ln>
                  <a:noFill/>
                </a:ln>
                <a:solidFill>
                  <a:srgbClr val="000000"/>
                </a:solidFill>
                <a:effectLst/>
                <a:uFillTx/>
                <a:sym typeface="Helvetica"/>
              </a:rPr>
              <a:t>,000 hours of community service</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n-US" sz="1200" dirty="0">
                <a:solidFill>
                  <a:srgbClr val="000000"/>
                </a:solidFill>
              </a:rPr>
              <a:t>Thespians, Chorus, Band, FFA and FCCLA all </a:t>
            </a:r>
          </a:p>
          <a:p>
            <a:pPr marR="0" algn="l" defTabSz="914400" rtl="0" fontAlgn="auto" latinLnBrk="1" hangingPunct="0">
              <a:lnSpc>
                <a:spcPct val="150000"/>
              </a:lnSpc>
              <a:spcBef>
                <a:spcPts val="0"/>
              </a:spcBef>
              <a:spcAft>
                <a:spcPts val="0"/>
              </a:spcAft>
              <a:buClrTx/>
              <a:buSzTx/>
              <a:tabLst/>
            </a:pPr>
            <a:r>
              <a:rPr lang="en-US" sz="1200" dirty="0">
                <a:solidFill>
                  <a:srgbClr val="000000"/>
                </a:solidFill>
              </a:rPr>
              <a:t>       competed in National and State competitions</a:t>
            </a:r>
          </a:p>
          <a:p>
            <a:pPr marL="285750" lvl="0" indent="-285750" algn="l" rtl="0" latinLnBrk="1" hangingPunct="0">
              <a:lnSpc>
                <a:spcPct val="150000"/>
              </a:lnSpc>
              <a:buFont typeface="Arial" panose="020B0604020202020204" pitchFamily="34" charset="0"/>
              <a:buChar char="•"/>
            </a:pPr>
            <a:r>
              <a:rPr lang="en-US" sz="1200" dirty="0"/>
              <a:t>13 Silver Knight Award Nominees, One Honorable Mention</a:t>
            </a:r>
          </a:p>
          <a:p>
            <a:pPr marL="285750" lvl="0" indent="-285750" algn="l" rtl="0" latinLnBrk="1" hangingPunct="0">
              <a:lnSpc>
                <a:spcPct val="150000"/>
              </a:lnSpc>
              <a:buFont typeface="Arial" panose="020B0604020202020204" pitchFamily="34" charset="0"/>
              <a:buChar char="•"/>
            </a:pPr>
            <a:r>
              <a:rPr lang="en-US" sz="1200" dirty="0"/>
              <a:t>The Academy of Hospitality and Tourism is a NAF Distinguished Academy</a:t>
            </a:r>
          </a:p>
          <a:p>
            <a:pPr marL="285750" lvl="0" indent="-285750" algn="l" rtl="0" latinLnBrk="1" hangingPunct="0">
              <a:lnSpc>
                <a:spcPct val="150000"/>
              </a:lnSpc>
              <a:buFont typeface="Arial" panose="020B0604020202020204" pitchFamily="34" charset="0"/>
              <a:buChar char="•"/>
            </a:pPr>
            <a:r>
              <a:rPr lang="en-US" sz="1200" dirty="0"/>
              <a:t>STEAM Gold Designation for 2018-2019 school </a:t>
            </a:r>
          </a:p>
          <a:p>
            <a:pPr lvl="0" algn="l" rtl="0" latinLnBrk="1" hangingPunct="0">
              <a:lnSpc>
                <a:spcPct val="150000"/>
              </a:lnSpc>
            </a:pPr>
            <a:r>
              <a:rPr lang="en-US" sz="1200" dirty="0"/>
              <a:t>       year </a:t>
            </a:r>
            <a:endParaRPr lang="en-US" sz="1000" dirty="0"/>
          </a:p>
          <a:p>
            <a:pPr lvl="0" algn="l" rtl="0" latinLnBrk="1" hangingPunct="0">
              <a:lnSpc>
                <a:spcPct val="150000"/>
              </a:lnSpc>
            </a:pPr>
            <a:endParaRPr lang="en-US" sz="1200" dirty="0"/>
          </a:p>
          <a:p>
            <a:pPr marL="285750" lvl="0" indent="-285750" algn="l" rtl="0" latinLnBrk="1" hangingPunct="0">
              <a:lnSpc>
                <a:spcPct val="150000"/>
              </a:lnSpc>
            </a:pPr>
            <a:endParaRPr kumimoji="0" lang="en-US" sz="1400" b="0" i="0" u="none" strike="noStrike" cap="none" spc="0" normalizeH="0" dirty="0">
              <a:ln>
                <a:noFill/>
              </a:ln>
              <a:solidFill>
                <a:srgbClr val="000000"/>
              </a:solidFill>
              <a:effectLst/>
              <a:uFillTx/>
              <a:sym typeface="Helvetic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baseline="0" dirty="0">
              <a:ln>
                <a:noFill/>
              </a:ln>
              <a:solidFill>
                <a:srgbClr val="000000"/>
              </a:solidFill>
              <a:effectLst/>
              <a:uFillTx/>
              <a:sym typeface="Helvetica"/>
            </a:endParaRPr>
          </a:p>
        </p:txBody>
      </p:sp>
      <p:sp>
        <p:nvSpPr>
          <p:cNvPr id="7" name="TextBox 6">
            <a:extLst>
              <a:ext uri="{FF2B5EF4-FFF2-40B4-BE49-F238E27FC236}">
                <a16:creationId xmlns:a16="http://schemas.microsoft.com/office/drawing/2014/main" xmlns="" id="{A5825C0C-F5A7-4752-92CD-537CE47E8D90}"/>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6" name="Straight Connector 5">
            <a:extLst>
              <a:ext uri="{FF2B5EF4-FFF2-40B4-BE49-F238E27FC236}">
                <a16:creationId xmlns:a16="http://schemas.microsoft.com/office/drawing/2014/main" xmlns="" id="{B9F1D700-D07D-4C27-B78F-A971BCA0F630}"/>
              </a:ext>
            </a:extLst>
          </p:cNvPr>
          <p:cNvCxnSpPr/>
          <p:nvPr/>
        </p:nvCxnSpPr>
        <p:spPr>
          <a:xfrm>
            <a:off x="4191000" y="1447800"/>
            <a:ext cx="0" cy="4038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4" name="Rectangle 3">
            <a:extLst>
              <a:ext uri="{FF2B5EF4-FFF2-40B4-BE49-F238E27FC236}">
                <a16:creationId xmlns:a16="http://schemas.microsoft.com/office/drawing/2014/main" xmlns="" id="{D32FA9F3-83CB-4645-BAF8-88E078E98C08}"/>
              </a:ext>
            </a:extLst>
          </p:cNvPr>
          <p:cNvSpPr/>
          <p:nvPr/>
        </p:nvSpPr>
        <p:spPr>
          <a:xfrm>
            <a:off x="4191000" y="1446257"/>
            <a:ext cx="4876800" cy="4443973"/>
          </a:xfrm>
          <a:prstGeom prst="rect">
            <a:avLst/>
          </a:prstGeom>
        </p:spPr>
        <p:txBody>
          <a:bodyPr wrap="square">
            <a:spAutoFit/>
          </a:bodyPr>
          <a:lstStyle/>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Una tasa de graduación del 97%</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Escuela con categoría “A” por dos años consecutivos</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Nuestros estudiantes recibieron más de 7,1 millones de dólares en </a:t>
            </a:r>
          </a:p>
          <a:p>
            <a:pPr marR="0" algn="l" defTabSz="914400" rtl="0" fontAlgn="auto" latinLnBrk="1" hangingPunct="0">
              <a:lnSpc>
                <a:spcPct val="150000"/>
              </a:lnSpc>
              <a:spcBef>
                <a:spcPts val="0"/>
              </a:spcBef>
              <a:spcAft>
                <a:spcPts val="0"/>
              </a:spcAft>
              <a:buClrTx/>
              <a:buSzTx/>
              <a:tabLst/>
            </a:pPr>
            <a:r>
              <a:rPr lang="es-ES" sz="1050" dirty="0">
                <a:solidFill>
                  <a:srgbClr val="000000"/>
                </a:solidFill>
              </a:rPr>
              <a:t>        dinero para becas.</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Doce estudiantes atletas obtuvieron el primer lugar  y obtuvieron 12 becas por atletismo.</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La Academia Internacional de Negocios y Finanzas recibió el premio de  Distinción 2017 “</a:t>
            </a:r>
            <a:r>
              <a:rPr lang="en-US" sz="1050" dirty="0">
                <a:solidFill>
                  <a:srgbClr val="000000"/>
                </a:solidFill>
              </a:rPr>
              <a:t>Magnet Schools of America</a:t>
            </a:r>
            <a:r>
              <a:rPr lang="es-ES" sz="1050" dirty="0">
                <a:solidFill>
                  <a:srgbClr val="000000"/>
                </a:solidFill>
              </a:rPr>
              <a:t>”.</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Los estudiantes acumularon 300.000 horas de servicio comunitario.</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Thespians, Coro y Banda participaron en competencias nacionales y  estatales </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Mención distinguida- 13 nominados al premio “Silver </a:t>
            </a:r>
            <a:r>
              <a:rPr lang="es-ES" sz="1050" dirty="0" err="1">
                <a:solidFill>
                  <a:srgbClr val="000000"/>
                </a:solidFill>
              </a:rPr>
              <a:t>Knight</a:t>
            </a:r>
            <a:r>
              <a:rPr lang="es-ES" sz="1050" dirty="0">
                <a:solidFill>
                  <a:srgbClr val="000000"/>
                </a:solidFill>
              </a:rPr>
              <a:t>”.</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La Academia de Hospitalidad y Turismo obtuvo una distinción de NAF.</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r>
              <a:rPr lang="es-ES" sz="1050" dirty="0">
                <a:solidFill>
                  <a:srgbClr val="000000"/>
                </a:solidFill>
              </a:rPr>
              <a:t>Recibimos la distinción “dorada” del programa “STEAM” en el año escolar 2018-2019.</a:t>
            </a: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endParaRPr lang="es-ES" sz="1050" dirty="0">
              <a:solidFill>
                <a:srgbClr val="000000"/>
              </a:solidFill>
            </a:endParaRPr>
          </a:p>
          <a:p>
            <a:pPr marR="0" algn="l" defTabSz="914400" rtl="0" fontAlgn="auto" latinLnBrk="1" hangingPunct="0">
              <a:lnSpc>
                <a:spcPct val="150000"/>
              </a:lnSpc>
              <a:spcBef>
                <a:spcPts val="0"/>
              </a:spcBef>
              <a:spcAft>
                <a:spcPts val="0"/>
              </a:spcAft>
              <a:buClrTx/>
              <a:buSzTx/>
              <a:tabLst/>
            </a:pPr>
            <a:endParaRPr lang="es-ES" sz="1000" dirty="0">
              <a:solidFill>
                <a:srgbClr val="000000"/>
              </a:solidFill>
            </a:endParaRPr>
          </a:p>
          <a:p>
            <a:pPr marL="285750" marR="0" indent="-285750" algn="l" defTabSz="914400" rtl="0" fontAlgn="auto" latinLnBrk="1" hangingPunct="0">
              <a:lnSpc>
                <a:spcPct val="150000"/>
              </a:lnSpc>
              <a:spcBef>
                <a:spcPts val="0"/>
              </a:spcBef>
              <a:spcAft>
                <a:spcPts val="0"/>
              </a:spcAft>
              <a:buClrTx/>
              <a:buSzTx/>
              <a:buFont typeface="Arial" panose="020B0604020202020204" pitchFamily="34" charset="0"/>
              <a:buChar char="•"/>
              <a:tabLst/>
            </a:pPr>
            <a:endParaRPr lang="en-US" sz="1200" dirty="0">
              <a:solidFill>
                <a:srgbClr val="000000"/>
              </a:solidFill>
            </a:endParaRPr>
          </a:p>
        </p:txBody>
      </p:sp>
    </p:spTree>
    <p:extLst>
      <p:ext uri="{BB962C8B-B14F-4D97-AF65-F5344CB8AC3E}">
        <p14:creationId xmlns:p14="http://schemas.microsoft.com/office/powerpoint/2010/main" val="23243088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E1A4148-69A0-4AEB-B39B-25B9CAE52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hape 11"/>
          <p:cNvSpPr txBox="1">
            <a:spLocks/>
          </p:cNvSpPr>
          <p:nvPr/>
        </p:nvSpPr>
        <p:spPr>
          <a:xfrm>
            <a:off x="914400" y="2209800"/>
            <a:ext cx="7315200" cy="17324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defTabSz="685800">
              <a:defRPr sz="1800"/>
            </a:pPr>
            <a:r>
              <a:rPr lang="en-US" sz="6000" dirty="0">
                <a:solidFill>
                  <a:schemeClr val="tx1">
                    <a:lumMod val="85000"/>
                    <a:lumOff val="15000"/>
                  </a:schemeClr>
                </a:solidFill>
                <a:latin typeface="Sunshine" panose="02000500000000000000" pitchFamily="2" charset="0"/>
                <a:ea typeface="Tempus Sans ITC"/>
                <a:cs typeface="Tempus Sans ITC"/>
                <a:sym typeface="Tempus Sans ITC"/>
              </a:rPr>
              <a:t>James Cooper</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School Resource Officer</a:t>
            </a:r>
          </a:p>
        </p:txBody>
      </p:sp>
      <p:sp>
        <p:nvSpPr>
          <p:cNvPr id="6" name="TextBox 5">
            <a:extLst>
              <a:ext uri="{FF2B5EF4-FFF2-40B4-BE49-F238E27FC236}">
                <a16:creationId xmlns:a16="http://schemas.microsoft.com/office/drawing/2014/main" xmlns="" id="{8926684D-2BAB-4590-8026-A51C615606DE}"/>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15393938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E1A4148-69A0-4AEB-B39B-25B9CAE52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hape 11"/>
          <p:cNvSpPr txBox="1">
            <a:spLocks/>
          </p:cNvSpPr>
          <p:nvPr/>
        </p:nvSpPr>
        <p:spPr>
          <a:xfrm>
            <a:off x="914400" y="2209800"/>
            <a:ext cx="7315200" cy="17324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Autofit/>
          </a:bodyPr>
          <a:lst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a:lstStyle>
          <a:p>
            <a:pPr defTabSz="685800">
              <a:defRPr sz="1800"/>
            </a:pPr>
            <a:r>
              <a:rPr lang="en-US" sz="6000" dirty="0">
                <a:solidFill>
                  <a:schemeClr val="tx1">
                    <a:lumMod val="85000"/>
                    <a:lumOff val="15000"/>
                  </a:schemeClr>
                </a:solidFill>
                <a:latin typeface="Sunshine" panose="02000500000000000000" pitchFamily="2" charset="0"/>
                <a:ea typeface="Tempus Sans ITC"/>
                <a:cs typeface="Tempus Sans ITC"/>
                <a:sym typeface="Tempus Sans ITC"/>
              </a:rPr>
              <a:t>Rosalyn Rodriguez</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AP of Curriculum &amp;</a:t>
            </a:r>
          </a:p>
          <a:p>
            <a:pPr defTabSz="685800">
              <a:defRPr sz="1800"/>
            </a:pPr>
            <a:r>
              <a:rPr lang="en-US" sz="4800" dirty="0">
                <a:solidFill>
                  <a:schemeClr val="tx1">
                    <a:lumMod val="85000"/>
                    <a:lumOff val="15000"/>
                  </a:schemeClr>
                </a:solidFill>
                <a:latin typeface="Sunshine" panose="02000500000000000000" pitchFamily="2" charset="0"/>
                <a:ea typeface="Tempus Sans ITC"/>
                <a:cs typeface="Tempus Sans ITC"/>
                <a:sym typeface="Tempus Sans ITC"/>
              </a:rPr>
              <a:t>International Baccalaureate</a:t>
            </a:r>
          </a:p>
        </p:txBody>
      </p:sp>
      <p:sp>
        <p:nvSpPr>
          <p:cNvPr id="6" name="TextBox 5">
            <a:extLst>
              <a:ext uri="{FF2B5EF4-FFF2-40B4-BE49-F238E27FC236}">
                <a16:creationId xmlns:a16="http://schemas.microsoft.com/office/drawing/2014/main" xmlns="" id="{8926684D-2BAB-4590-8026-A51C615606DE}"/>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spTree>
    <p:extLst>
      <p:ext uri="{BB962C8B-B14F-4D97-AF65-F5344CB8AC3E}">
        <p14:creationId xmlns:p14="http://schemas.microsoft.com/office/powerpoint/2010/main" val="15016822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B36CD8-DC0C-475B-9D6C-1DD2E27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56"/>
            <a:ext cx="9144000" cy="6858000"/>
          </a:xfrm>
          <a:prstGeom prst="rect">
            <a:avLst/>
          </a:prstGeom>
        </p:spPr>
      </p:pic>
      <p:sp>
        <p:nvSpPr>
          <p:cNvPr id="17" name="Shape 17"/>
          <p:cNvSpPr>
            <a:spLocks noGrp="1"/>
          </p:cNvSpPr>
          <p:nvPr>
            <p:ph type="title" idx="4294967295"/>
          </p:nvPr>
        </p:nvSpPr>
        <p:spPr>
          <a:xfrm>
            <a:off x="1143000" y="122776"/>
            <a:ext cx="6067983" cy="9440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0000"/>
          </a:bodyPr>
          <a:lstStyle>
            <a:lvl1pPr>
              <a:defRPr>
                <a:solidFill>
                  <a:srgbClr val="9A403E"/>
                </a:solidFill>
                <a:latin typeface="Tempus Sans ITC"/>
                <a:ea typeface="Tempus Sans ITC"/>
                <a:cs typeface="Tempus Sans ITC"/>
                <a:sym typeface="Tempus Sans ITC"/>
              </a:defRPr>
            </a:lvl1pPr>
          </a:lstStyle>
          <a:p>
            <a:pPr lvl="0">
              <a:defRPr sz="1800">
                <a:solidFill>
                  <a:srgbClr val="000000"/>
                </a:solidFill>
              </a:defRPr>
            </a:pPr>
            <a:r>
              <a:rPr lang="en-US" sz="3600" dirty="0">
                <a:solidFill>
                  <a:schemeClr val="tx1">
                    <a:lumMod val="85000"/>
                    <a:lumOff val="15000"/>
                  </a:schemeClr>
                </a:solidFill>
                <a:latin typeface="Sunshine" panose="02000500000000000000" pitchFamily="2" charset="0"/>
              </a:rPr>
              <a:t>Minimum Graduation Requirement</a:t>
            </a:r>
            <a:endParaRPr sz="3600" dirty="0">
              <a:solidFill>
                <a:schemeClr val="tx1">
                  <a:lumMod val="85000"/>
                  <a:lumOff val="15000"/>
                </a:schemeClr>
              </a:solidFill>
              <a:latin typeface="Sunshine" panose="02000500000000000000" pitchFamily="2" charset="0"/>
            </a:endParaRPr>
          </a:p>
        </p:txBody>
      </p:sp>
      <p:sp>
        <p:nvSpPr>
          <p:cNvPr id="6" name="TextBox 5">
            <a:extLst>
              <a:ext uri="{FF2B5EF4-FFF2-40B4-BE49-F238E27FC236}">
                <a16:creationId xmlns:a16="http://schemas.microsoft.com/office/drawing/2014/main" xmlns="" id="{39F9CB01-0478-4A0A-BEF9-432E9A561CF5}"/>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pic>
        <p:nvPicPr>
          <p:cNvPr id="2" name="Picture 1">
            <a:extLst>
              <a:ext uri="{FF2B5EF4-FFF2-40B4-BE49-F238E27FC236}">
                <a16:creationId xmlns:a16="http://schemas.microsoft.com/office/drawing/2014/main" xmlns="" id="{8EC1B59F-CD3D-4304-B06F-D04D4907048A}"/>
              </a:ext>
            </a:extLst>
          </p:cNvPr>
          <p:cNvPicPr>
            <a:picLocks noChangeAspect="1"/>
          </p:cNvPicPr>
          <p:nvPr/>
        </p:nvPicPr>
        <p:blipFill rotWithShape="1">
          <a:blip r:embed="rId3"/>
          <a:srcRect t="26381" r="29941"/>
          <a:stretch/>
        </p:blipFill>
        <p:spPr>
          <a:xfrm>
            <a:off x="838200" y="1155020"/>
            <a:ext cx="6657567" cy="416651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397FD6-A341-4412-8185-D1AA483B5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757"/>
            <a:ext cx="9144000" cy="6858000"/>
          </a:xfrm>
          <a:prstGeom prst="rect">
            <a:avLst/>
          </a:prstGeom>
        </p:spPr>
      </p:pic>
      <p:sp>
        <p:nvSpPr>
          <p:cNvPr id="14" name="Shape 14"/>
          <p:cNvSpPr>
            <a:spLocks noGrp="1"/>
          </p:cNvSpPr>
          <p:nvPr>
            <p:ph type="title" idx="4294967295"/>
          </p:nvPr>
        </p:nvSpPr>
        <p:spPr>
          <a:xfrm>
            <a:off x="457204" y="203791"/>
            <a:ext cx="6019794" cy="816334"/>
          </a:xfrm>
          <a:prstGeom prst="rect">
            <a:avLst/>
          </a:prstGeom>
          <a:noFill/>
          <a:ln w="12700">
            <a:miter lim="400000"/>
          </a:ln>
          <a:extLst>
            <a:ext uri="{C572A759-6A51-4108-AA02-DFA0A04FC94B}">
              <ma14:wrappingTextBoxFlag xmlns:ma14="http://schemas.microsoft.com/office/mac/drawingml/2011/main" val="1"/>
            </a:ext>
          </a:extLst>
        </p:spPr>
        <p:txBody>
          <a:bodyPr lIns="0" tIns="0" rIns="0" bIns="0" anchor="ctr">
            <a:noAutofit/>
          </a:bodyPr>
          <a:lstStyle>
            <a:lvl1pPr defTabSz="676655">
              <a:defRPr sz="3500">
                <a:solidFill>
                  <a:srgbClr val="9A403E"/>
                </a:solidFill>
                <a:latin typeface="Tempus Sans ITC"/>
                <a:ea typeface="Tempus Sans ITC"/>
                <a:cs typeface="Tempus Sans ITC"/>
                <a:sym typeface="Tempus Sans ITC"/>
              </a:defRPr>
            </a:lvl1pPr>
          </a:lstStyle>
          <a:p>
            <a:pPr lvl="0">
              <a:defRPr sz="1800">
                <a:solidFill>
                  <a:srgbClr val="000000"/>
                </a:solidFill>
              </a:defRPr>
            </a:pPr>
            <a:r>
              <a:rPr sz="3600" dirty="0">
                <a:solidFill>
                  <a:schemeClr val="tx1">
                    <a:lumMod val="85000"/>
                    <a:lumOff val="15000"/>
                  </a:schemeClr>
                </a:solidFill>
                <a:latin typeface="Sunshine" panose="02000500000000000000" pitchFamily="2" charset="0"/>
              </a:rPr>
              <a:t>Requirements for Graduation</a:t>
            </a:r>
            <a:r>
              <a:rPr lang="en-US" sz="3600" dirty="0">
                <a:solidFill>
                  <a:schemeClr val="tx1">
                    <a:lumMod val="85000"/>
                    <a:lumOff val="15000"/>
                  </a:schemeClr>
                </a:solidFill>
                <a:latin typeface="Sunshine" panose="02000500000000000000" pitchFamily="2" charset="0"/>
              </a:rPr>
              <a:t/>
            </a:r>
            <a:br>
              <a:rPr lang="en-US" sz="3600" dirty="0">
                <a:solidFill>
                  <a:schemeClr val="tx1">
                    <a:lumMod val="85000"/>
                    <a:lumOff val="15000"/>
                  </a:schemeClr>
                </a:solidFill>
                <a:latin typeface="Sunshine" panose="02000500000000000000" pitchFamily="2" charset="0"/>
              </a:rPr>
            </a:br>
            <a:r>
              <a:rPr lang="es-DO" sz="3600" dirty="0">
                <a:solidFill>
                  <a:schemeClr val="tx1">
                    <a:lumMod val="85000"/>
                    <a:lumOff val="15000"/>
                  </a:schemeClr>
                </a:solidFill>
                <a:latin typeface="Western Bang Bang" panose="02000500000000000000" pitchFamily="2" charset="0"/>
              </a:rPr>
              <a:t> </a:t>
            </a:r>
            <a:r>
              <a:rPr lang="es-DO" sz="3600" dirty="0">
                <a:solidFill>
                  <a:schemeClr val="tx1">
                    <a:lumMod val="85000"/>
                    <a:lumOff val="15000"/>
                  </a:schemeClr>
                </a:solidFill>
                <a:latin typeface="Sunshine" panose="02000500000000000000" pitchFamily="2" charset="0"/>
              </a:rPr>
              <a:t>Requisitos para la graduación</a:t>
            </a:r>
            <a:endParaRPr sz="3600" dirty="0">
              <a:solidFill>
                <a:schemeClr val="tx1">
                  <a:lumMod val="85000"/>
                  <a:lumOff val="15000"/>
                </a:schemeClr>
              </a:solidFill>
              <a:latin typeface="Sunshine" panose="02000500000000000000" pitchFamily="2" charset="0"/>
            </a:endParaRPr>
          </a:p>
        </p:txBody>
      </p:sp>
      <p:sp>
        <p:nvSpPr>
          <p:cNvPr id="15" name="Shape 15"/>
          <p:cNvSpPr>
            <a:spLocks noGrp="1"/>
          </p:cNvSpPr>
          <p:nvPr>
            <p:ph type="body" idx="4294967295"/>
          </p:nvPr>
        </p:nvSpPr>
        <p:spPr>
          <a:xfrm>
            <a:off x="157718" y="1447800"/>
            <a:ext cx="3799367" cy="5206409"/>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p>
            <a:pPr marL="0" lvl="0" indent="0">
              <a:lnSpc>
                <a:spcPct val="90000"/>
              </a:lnSpc>
              <a:buSzTx/>
              <a:buNone/>
              <a:defRPr sz="1800"/>
            </a:pPr>
            <a:r>
              <a:rPr sz="1600" dirty="0">
                <a:latin typeface="+mn-lt"/>
              </a:rPr>
              <a:t>Every student:</a:t>
            </a:r>
          </a:p>
          <a:p>
            <a:pPr marL="621631" lvl="1" indent="-240631">
              <a:lnSpc>
                <a:spcPct val="90000"/>
              </a:lnSpc>
              <a:spcBef>
                <a:spcPts val="500"/>
              </a:spcBef>
              <a:buFontTx/>
              <a:buChar char="•"/>
              <a:defRPr sz="1800"/>
            </a:pPr>
            <a:r>
              <a:rPr sz="1400" dirty="0">
                <a:latin typeface="+mn-lt"/>
              </a:rPr>
              <a:t>  </a:t>
            </a:r>
            <a:r>
              <a:rPr lang="en-US" sz="1400" dirty="0">
                <a:latin typeface="+mn-lt"/>
              </a:rPr>
              <a:t>Pass </a:t>
            </a:r>
            <a:r>
              <a:rPr sz="1400" dirty="0">
                <a:latin typeface="+mn-lt"/>
              </a:rPr>
              <a:t>Grade 10 ELA</a:t>
            </a:r>
          </a:p>
          <a:p>
            <a:pPr marL="621631" lvl="1" indent="-240631">
              <a:lnSpc>
                <a:spcPct val="90000"/>
              </a:lnSpc>
              <a:spcBef>
                <a:spcPts val="500"/>
              </a:spcBef>
              <a:buFontTx/>
              <a:buChar char="•"/>
              <a:defRPr sz="1800"/>
            </a:pPr>
            <a:r>
              <a:rPr sz="1400" dirty="0">
                <a:latin typeface="+mn-lt"/>
              </a:rPr>
              <a:t>  </a:t>
            </a:r>
            <a:r>
              <a:rPr lang="en-US" sz="1400" dirty="0">
                <a:latin typeface="+mn-lt"/>
              </a:rPr>
              <a:t>Pass </a:t>
            </a:r>
            <a:r>
              <a:rPr sz="1400" dirty="0">
                <a:latin typeface="+mn-lt"/>
              </a:rPr>
              <a:t>Algebra I EOC</a:t>
            </a:r>
          </a:p>
          <a:p>
            <a:pPr marL="621631" lvl="1" indent="-240631">
              <a:lnSpc>
                <a:spcPct val="90000"/>
              </a:lnSpc>
              <a:spcBef>
                <a:spcPts val="500"/>
              </a:spcBef>
              <a:buFontTx/>
              <a:buChar char="•"/>
              <a:defRPr sz="1800"/>
            </a:pPr>
            <a:r>
              <a:rPr sz="1400" dirty="0">
                <a:latin typeface="+mn-lt"/>
              </a:rPr>
              <a:t>  Students must participate in the </a:t>
            </a:r>
            <a:r>
              <a:rPr lang="en-US" sz="1400" dirty="0">
                <a:latin typeface="+mn-lt"/>
              </a:rPr>
              <a:t>   </a:t>
            </a:r>
          </a:p>
          <a:p>
            <a:pPr marL="381000" lvl="1" indent="0">
              <a:lnSpc>
                <a:spcPct val="90000"/>
              </a:lnSpc>
              <a:spcBef>
                <a:spcPts val="500"/>
              </a:spcBef>
              <a:buNone/>
              <a:defRPr sz="1800"/>
            </a:pPr>
            <a:r>
              <a:rPr lang="en-US" sz="1400" dirty="0">
                <a:latin typeface="+mn-lt"/>
              </a:rPr>
              <a:t>       </a:t>
            </a:r>
            <a:r>
              <a:rPr sz="1400" dirty="0">
                <a:latin typeface="+mn-lt"/>
              </a:rPr>
              <a:t>following EOC assessments</a:t>
            </a:r>
            <a:r>
              <a:rPr lang="en-US" sz="1400" dirty="0">
                <a:latin typeface="+mn-lt"/>
              </a:rPr>
              <a:t> </a:t>
            </a:r>
            <a:r>
              <a:rPr sz="1400" dirty="0">
                <a:latin typeface="+mn-lt"/>
              </a:rPr>
              <a:t>and the </a:t>
            </a:r>
            <a:r>
              <a:rPr lang="en-US" sz="1400" dirty="0">
                <a:latin typeface="+mn-lt"/>
              </a:rPr>
              <a:t>  </a:t>
            </a:r>
          </a:p>
          <a:p>
            <a:pPr marL="381000" lvl="1" indent="0">
              <a:lnSpc>
                <a:spcPct val="90000"/>
              </a:lnSpc>
              <a:spcBef>
                <a:spcPts val="500"/>
              </a:spcBef>
              <a:buNone/>
              <a:defRPr sz="1800"/>
            </a:pPr>
            <a:r>
              <a:rPr lang="en-US" sz="1400" dirty="0">
                <a:latin typeface="+mn-lt"/>
              </a:rPr>
              <a:t>       </a:t>
            </a:r>
            <a:r>
              <a:rPr sz="1400" dirty="0">
                <a:latin typeface="+mn-lt"/>
              </a:rPr>
              <a:t>results constitute 30% of the final </a:t>
            </a:r>
            <a:r>
              <a:rPr lang="en-US" sz="1400" dirty="0">
                <a:latin typeface="+mn-lt"/>
              </a:rPr>
              <a:t> </a:t>
            </a:r>
          </a:p>
          <a:p>
            <a:pPr marL="381000" lvl="1" indent="0">
              <a:lnSpc>
                <a:spcPct val="90000"/>
              </a:lnSpc>
              <a:spcBef>
                <a:spcPts val="500"/>
              </a:spcBef>
              <a:buNone/>
              <a:defRPr sz="1800"/>
            </a:pPr>
            <a:r>
              <a:rPr lang="en-US" sz="1400" dirty="0">
                <a:latin typeface="+mn-lt"/>
              </a:rPr>
              <a:t>       </a:t>
            </a:r>
            <a:r>
              <a:rPr sz="1400" dirty="0">
                <a:latin typeface="+mn-lt"/>
              </a:rPr>
              <a:t>course grade.</a:t>
            </a:r>
            <a:r>
              <a:rPr lang="en-US" sz="1400" dirty="0">
                <a:latin typeface="+mn-lt"/>
              </a:rPr>
              <a:t> </a:t>
            </a:r>
            <a:r>
              <a:rPr sz="1400" dirty="0">
                <a:latin typeface="+mn-lt"/>
              </a:rPr>
              <a:t>(</a:t>
            </a:r>
            <a:r>
              <a:rPr lang="en-US" sz="1400" dirty="0">
                <a:latin typeface="+mn-lt"/>
              </a:rPr>
              <a:t>Algebra I, </a:t>
            </a:r>
            <a:r>
              <a:rPr sz="1400" dirty="0">
                <a:latin typeface="+mn-lt"/>
              </a:rPr>
              <a:t>Geometry, </a:t>
            </a:r>
            <a:r>
              <a:rPr lang="en-US" sz="1400" dirty="0">
                <a:latin typeface="+mn-lt"/>
              </a:rPr>
              <a:t> </a:t>
            </a:r>
          </a:p>
          <a:p>
            <a:pPr marL="381000" lvl="1" indent="0">
              <a:lnSpc>
                <a:spcPct val="90000"/>
              </a:lnSpc>
              <a:spcBef>
                <a:spcPts val="500"/>
              </a:spcBef>
              <a:buNone/>
              <a:defRPr sz="1800"/>
            </a:pPr>
            <a:r>
              <a:rPr lang="en-US" sz="1400" dirty="0">
                <a:latin typeface="+mn-lt"/>
              </a:rPr>
              <a:t>       </a:t>
            </a:r>
            <a:r>
              <a:rPr sz="1400" dirty="0">
                <a:latin typeface="+mn-lt"/>
              </a:rPr>
              <a:t>Biology, US Histor</a:t>
            </a:r>
            <a:r>
              <a:rPr lang="en-US" sz="1400" dirty="0">
                <a:latin typeface="+mn-lt"/>
              </a:rPr>
              <a:t>y</a:t>
            </a:r>
            <a:r>
              <a:rPr sz="1400" dirty="0">
                <a:latin typeface="+mn-lt"/>
              </a:rPr>
              <a:t>)</a:t>
            </a:r>
            <a:endParaRPr lang="en-US" sz="1400" dirty="0">
              <a:latin typeface="+mn-lt"/>
            </a:endParaRPr>
          </a:p>
          <a:p>
            <a:pPr marL="381000" lvl="1" indent="0">
              <a:lnSpc>
                <a:spcPct val="90000"/>
              </a:lnSpc>
              <a:spcBef>
                <a:spcPts val="500"/>
              </a:spcBef>
              <a:buNone/>
              <a:defRPr sz="1800"/>
            </a:pPr>
            <a:endParaRPr lang="en-US" sz="1400" dirty="0">
              <a:latin typeface="+mn-lt"/>
            </a:endParaRPr>
          </a:p>
          <a:p>
            <a:pPr marL="666750" lvl="1" indent="-285750">
              <a:lnSpc>
                <a:spcPct val="90000"/>
              </a:lnSpc>
              <a:spcBef>
                <a:spcPts val="500"/>
              </a:spcBef>
              <a:buFont typeface="Arial" panose="020B0604020202020204" pitchFamily="34" charset="0"/>
              <a:buChar char="•"/>
              <a:defRPr sz="1800"/>
            </a:pPr>
            <a:r>
              <a:rPr lang="en-US" sz="1400" b="1" dirty="0">
                <a:solidFill>
                  <a:srgbClr val="FF0000"/>
                </a:solidFill>
                <a:latin typeface="+mn-lt"/>
              </a:rPr>
              <a:t>Let’s talk about Weighted vs. Unweighted GPA</a:t>
            </a:r>
            <a:endParaRPr sz="1400" b="1" dirty="0">
              <a:solidFill>
                <a:srgbClr val="FF0000"/>
              </a:solidFill>
              <a:latin typeface="+mn-lt"/>
            </a:endParaRPr>
          </a:p>
          <a:p>
            <a:pPr marL="381000" lvl="1" indent="0">
              <a:lnSpc>
                <a:spcPct val="90000"/>
              </a:lnSpc>
              <a:spcBef>
                <a:spcPts val="500"/>
              </a:spcBef>
              <a:buNone/>
              <a:defRPr sz="1800"/>
            </a:pPr>
            <a:endParaRPr sz="1400" dirty="0">
              <a:latin typeface="+mn-lt"/>
            </a:endParaRPr>
          </a:p>
        </p:txBody>
      </p:sp>
      <p:sp>
        <p:nvSpPr>
          <p:cNvPr id="7" name="TextBox 6">
            <a:extLst>
              <a:ext uri="{FF2B5EF4-FFF2-40B4-BE49-F238E27FC236}">
                <a16:creationId xmlns:a16="http://schemas.microsoft.com/office/drawing/2014/main" xmlns="" id="{B390E788-AF84-4E5C-915E-F45F56F753E9}"/>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6" name="Straight Connector 5">
            <a:extLst>
              <a:ext uri="{FF2B5EF4-FFF2-40B4-BE49-F238E27FC236}">
                <a16:creationId xmlns:a16="http://schemas.microsoft.com/office/drawing/2014/main" xmlns="" id="{928248A4-4F84-4169-8484-EEDD08133D4F}"/>
              </a:ext>
            </a:extLst>
          </p:cNvPr>
          <p:cNvCxnSpPr>
            <a:cxnSpLocks/>
          </p:cNvCxnSpPr>
          <p:nvPr/>
        </p:nvCxnSpPr>
        <p:spPr>
          <a:xfrm>
            <a:off x="4038600" y="1295400"/>
            <a:ext cx="0" cy="44196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8" name="Shape 15">
            <a:extLst>
              <a:ext uri="{FF2B5EF4-FFF2-40B4-BE49-F238E27FC236}">
                <a16:creationId xmlns:a16="http://schemas.microsoft.com/office/drawing/2014/main" xmlns="" id="{1CB9A842-BB8F-4382-8446-6CF1F50FC2CE}"/>
              </a:ext>
            </a:extLst>
          </p:cNvPr>
          <p:cNvSpPr txBox="1">
            <a:spLocks/>
          </p:cNvSpPr>
          <p:nvPr/>
        </p:nvSpPr>
        <p:spPr>
          <a:xfrm>
            <a:off x="4267200" y="1316984"/>
            <a:ext cx="4572000" cy="5105400"/>
          </a:xfrm>
          <a:prstGeom prst="rect">
            <a:avLst/>
          </a:prstGeom>
          <a:ln w="12700">
            <a:miter lim="400000"/>
          </a:ln>
          <a:extLst>
            <a:ext uri="{C572A759-6A51-4108-AA02-DFA0A04FC94B}">
              <ma14:wrappingTextBoxFlag xmlns:ma14="http://schemas.microsoft.com/office/mac/drawingml/2011/main" val="1"/>
            </a:ext>
          </a:extLst>
        </p:spPr>
        <p:txBody>
          <a:bodyPr lIns="0" tIns="0" rIns="0" bIns="0">
            <a:noAutofit/>
          </a:bodyPr>
          <a:lst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a:lstStyle>
          <a:p>
            <a:pPr marL="0" indent="0">
              <a:buFont typeface="Arial"/>
              <a:buNone/>
              <a:defRPr/>
            </a:pPr>
            <a:r>
              <a:rPr lang="es-ES" sz="1400" dirty="0"/>
              <a:t>Cada estudiante:</a:t>
            </a:r>
          </a:p>
          <a:p>
            <a:pPr lvl="1">
              <a:buFont typeface="Arial" panose="020B0604020202020204" pitchFamily="34" charset="0"/>
              <a:buChar char="•"/>
              <a:defRPr/>
            </a:pPr>
            <a:r>
              <a:rPr lang="es-ES" sz="1400" dirty="0"/>
              <a:t>Debe pasar el examen ELA (Examen de Artes del Lenguaje) en décimo ( 10 ) grado</a:t>
            </a:r>
          </a:p>
          <a:p>
            <a:pPr lvl="1">
              <a:buFont typeface="Arial" panose="020B0604020202020204" pitchFamily="34" charset="0"/>
              <a:buChar char="•"/>
              <a:defRPr/>
            </a:pPr>
            <a:r>
              <a:rPr lang="es-ES" sz="1400" dirty="0"/>
              <a:t>Álgebra I EOC</a:t>
            </a:r>
          </a:p>
          <a:p>
            <a:pPr lvl="1">
              <a:buFont typeface="Arial" panose="020B0604020202020204" pitchFamily="34" charset="0"/>
              <a:buChar char="•"/>
              <a:defRPr/>
            </a:pPr>
            <a:r>
              <a:rPr lang="es-ES" sz="1400" dirty="0"/>
              <a:t>Los estudiantes deben tomar los siguientes exámenes al final del curso y los resultados constituyen el 30% de la nota final en el curso. (Geometría, Biología e Historia de los EE.UU.)</a:t>
            </a:r>
          </a:p>
          <a:p>
            <a:pPr lvl="1">
              <a:buFont typeface="Arial" panose="020B0604020202020204" pitchFamily="34" charset="0"/>
              <a:buChar char="•"/>
              <a:defRPr/>
            </a:pPr>
            <a:r>
              <a:rPr lang="es-ES" sz="1400" dirty="0">
                <a:solidFill>
                  <a:srgbClr val="FF0000"/>
                </a:solidFill>
              </a:rPr>
              <a:t>Vamos a hablar sobre el promedio ponderado y no ponderado</a:t>
            </a:r>
          </a:p>
          <a:p>
            <a:pPr marL="0" indent="0">
              <a:lnSpc>
                <a:spcPct val="90000"/>
              </a:lnSpc>
              <a:buSzTx/>
              <a:buFont typeface="Arial"/>
              <a:buNone/>
              <a:defRPr sz="1800"/>
            </a:pPr>
            <a:endParaRPr lang="es-ES" sz="1400" dirty="0">
              <a:latin typeface="+mn-l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BF48DA-E066-4E5D-B847-1B07FAFEE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 y="-152400"/>
            <a:ext cx="9144000" cy="7010400"/>
          </a:xfrm>
          <a:prstGeom prst="rect">
            <a:avLst/>
          </a:prstGeom>
        </p:spPr>
      </p:pic>
      <p:sp>
        <p:nvSpPr>
          <p:cNvPr id="23" name="Shape 23"/>
          <p:cNvSpPr>
            <a:spLocks noGrp="1"/>
          </p:cNvSpPr>
          <p:nvPr>
            <p:ph type="sldNum" sz="quarter" idx="2"/>
          </p:nvPr>
        </p:nvSpPr>
        <p:spPr>
          <a:xfrm>
            <a:off x="6553200" y="6269671"/>
            <a:ext cx="2133600" cy="269239"/>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98989"/>
                </a:solidFill>
              </a:rPr>
              <a:pPr lvl="0">
                <a:defRPr sz="1800">
                  <a:solidFill>
                    <a:srgbClr val="000000"/>
                  </a:solidFill>
                </a:defRPr>
              </a:pPr>
              <a:t>9</a:t>
            </a:fld>
            <a:endParaRPr sz="1200" dirty="0">
              <a:solidFill>
                <a:srgbClr val="898989"/>
              </a:solidFill>
            </a:endParaRPr>
          </a:p>
        </p:txBody>
      </p:sp>
      <p:sp>
        <p:nvSpPr>
          <p:cNvPr id="24" name="Shape 24"/>
          <p:cNvSpPr>
            <a:spLocks noGrp="1"/>
          </p:cNvSpPr>
          <p:nvPr>
            <p:ph type="title" idx="4294967295"/>
          </p:nvPr>
        </p:nvSpPr>
        <p:spPr>
          <a:xfrm>
            <a:off x="1954433" y="289978"/>
            <a:ext cx="5235134" cy="84194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0000"/>
          </a:bodyPr>
          <a:lstStyle>
            <a:lvl1pPr>
              <a:defRPr>
                <a:solidFill>
                  <a:srgbClr val="9A403E"/>
                </a:solidFill>
                <a:latin typeface="Tempus Sans ITC"/>
                <a:ea typeface="Tempus Sans ITC"/>
                <a:cs typeface="Tempus Sans ITC"/>
                <a:sym typeface="Tempus Sans ITC"/>
              </a:defRPr>
            </a:lvl1pPr>
          </a:lstStyle>
          <a:p>
            <a:pPr>
              <a:defRPr sz="1800">
                <a:solidFill>
                  <a:srgbClr val="000000"/>
                </a:solidFill>
              </a:defRPr>
            </a:pPr>
            <a:r>
              <a:rPr sz="4000" dirty="0">
                <a:solidFill>
                  <a:schemeClr val="tx1">
                    <a:lumMod val="85000"/>
                    <a:lumOff val="15000"/>
                  </a:schemeClr>
                </a:solidFill>
                <a:latin typeface="Sunshine" panose="02000500000000000000" pitchFamily="2" charset="0"/>
              </a:rPr>
              <a:t>Testing</a:t>
            </a:r>
            <a:r>
              <a:rPr lang="en-US" sz="4000" dirty="0">
                <a:solidFill>
                  <a:schemeClr val="tx1">
                    <a:lumMod val="85000"/>
                    <a:lumOff val="15000"/>
                  </a:schemeClr>
                </a:solidFill>
                <a:latin typeface="Sunshine" panose="02000500000000000000" pitchFamily="2" charset="0"/>
              </a:rPr>
              <a:t/>
            </a:r>
            <a:br>
              <a:rPr lang="en-US" sz="4000" dirty="0">
                <a:solidFill>
                  <a:schemeClr val="tx1">
                    <a:lumMod val="85000"/>
                    <a:lumOff val="15000"/>
                  </a:schemeClr>
                </a:solidFill>
                <a:latin typeface="Sunshine" panose="02000500000000000000" pitchFamily="2" charset="0"/>
              </a:rPr>
            </a:br>
            <a:r>
              <a:rPr lang="es-MX" sz="4000" dirty="0">
                <a:latin typeface="Sunshine" panose="02000500000000000000" pitchFamily="2" charset="0"/>
              </a:rPr>
              <a:t>Examenes</a:t>
            </a:r>
            <a:r>
              <a:rPr lang="es-MX" sz="3600" dirty="0"/>
              <a:t/>
            </a:r>
            <a:br>
              <a:rPr lang="es-MX" sz="3600" dirty="0"/>
            </a:br>
            <a:endParaRPr sz="3600" dirty="0">
              <a:solidFill>
                <a:schemeClr val="tx1">
                  <a:lumMod val="85000"/>
                  <a:lumOff val="15000"/>
                </a:schemeClr>
              </a:solidFill>
              <a:latin typeface="Sunshine" panose="02000500000000000000" pitchFamily="2" charset="0"/>
            </a:endParaRPr>
          </a:p>
        </p:txBody>
      </p:sp>
      <p:sp>
        <p:nvSpPr>
          <p:cNvPr id="25" name="Shape 25"/>
          <p:cNvSpPr/>
          <p:nvPr/>
        </p:nvSpPr>
        <p:spPr>
          <a:xfrm>
            <a:off x="410456" y="1143000"/>
            <a:ext cx="3656987" cy="48936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lvl="0" indent="-342900">
              <a:buFont typeface="Arial" panose="020B0604020202020204" pitchFamily="34" charset="0"/>
              <a:buChar char="•"/>
            </a:pPr>
            <a:r>
              <a:rPr sz="1200" dirty="0">
                <a:ea typeface="Calibri"/>
                <a:cs typeface="Calibri"/>
                <a:sym typeface="Calibri"/>
              </a:rPr>
              <a:t>PSAT will be on Wednesday, October </a:t>
            </a:r>
            <a:r>
              <a:rPr lang="en-US" sz="1200" dirty="0">
                <a:ea typeface="Calibri"/>
                <a:cs typeface="Calibri"/>
                <a:sym typeface="Calibri"/>
              </a:rPr>
              <a:t>16</a:t>
            </a:r>
            <a:r>
              <a:rPr sz="1200" dirty="0">
                <a:ea typeface="Calibri"/>
                <a:cs typeface="Calibri"/>
                <a:sym typeface="Calibri"/>
              </a:rPr>
              <a:t>th.  </a:t>
            </a:r>
            <a:r>
              <a:rPr lang="en-US" sz="1200" dirty="0">
                <a:ea typeface="Calibri"/>
                <a:cs typeface="Calibri"/>
                <a:sym typeface="Calibri"/>
              </a:rPr>
              <a:t>The test is only available that </a:t>
            </a:r>
            <a:r>
              <a:rPr sz="1200" dirty="0">
                <a:ea typeface="Calibri"/>
                <a:cs typeface="Calibri"/>
                <a:sym typeface="Calibri"/>
              </a:rPr>
              <a:t>day.  </a:t>
            </a:r>
            <a:r>
              <a:rPr lang="en-US" sz="1200" dirty="0">
                <a:ea typeface="Calibri"/>
                <a:cs typeface="Calibri"/>
                <a:sym typeface="Calibri"/>
              </a:rPr>
              <a:t>No makeups due to absences.  </a:t>
            </a:r>
            <a:r>
              <a:rPr sz="1200" dirty="0">
                <a:ea typeface="Calibri"/>
                <a:cs typeface="Calibri"/>
                <a:sym typeface="Calibri"/>
              </a:rPr>
              <a:t>9th and 11th grade students </a:t>
            </a:r>
            <a:r>
              <a:rPr lang="en-US" sz="1200" dirty="0">
                <a:ea typeface="Calibri"/>
                <a:cs typeface="Calibri"/>
                <a:sym typeface="Calibri"/>
              </a:rPr>
              <a:t>interested in taking the exam must </a:t>
            </a:r>
            <a:r>
              <a:rPr sz="1200" dirty="0">
                <a:ea typeface="Calibri"/>
                <a:cs typeface="Calibri"/>
                <a:sym typeface="Calibri"/>
              </a:rPr>
              <a:t>pay $1</a:t>
            </a:r>
            <a:r>
              <a:rPr lang="en-US" sz="1200" dirty="0">
                <a:ea typeface="Calibri"/>
                <a:cs typeface="Calibri"/>
                <a:sym typeface="Calibri"/>
              </a:rPr>
              <a:t>7</a:t>
            </a:r>
            <a:r>
              <a:rPr sz="1200" dirty="0">
                <a:ea typeface="Calibri"/>
                <a:cs typeface="Calibri"/>
                <a:sym typeface="Calibri"/>
              </a:rPr>
              <a:t>, Free for all 10th grad</a:t>
            </a:r>
            <a:r>
              <a:rPr lang="en-US" sz="1200" dirty="0">
                <a:ea typeface="Calibri"/>
                <a:cs typeface="Calibri"/>
                <a:sym typeface="Calibri"/>
              </a:rPr>
              <a:t>e students</a:t>
            </a:r>
            <a:r>
              <a:rPr sz="1200" dirty="0">
                <a:ea typeface="Calibri"/>
                <a:cs typeface="Calibri"/>
                <a:sym typeface="Calibri"/>
              </a:rPr>
              <a:t>.</a:t>
            </a:r>
            <a:endParaRPr lang="en-US" sz="1200" dirty="0">
              <a:ea typeface="Calibri"/>
              <a:cs typeface="Calibri"/>
              <a:sym typeface="Calibri"/>
            </a:endParaRPr>
          </a:p>
          <a:p>
            <a:pPr lvl="0"/>
            <a:endParaRPr sz="1200" dirty="0">
              <a:ea typeface="Calibri"/>
              <a:cs typeface="Calibri"/>
              <a:sym typeface="Calibri"/>
            </a:endParaRPr>
          </a:p>
          <a:p>
            <a:pPr marL="342900" lvl="0" indent="-342900">
              <a:buFont typeface="Arial" panose="020B0604020202020204" pitchFamily="34" charset="0"/>
              <a:buChar char="•"/>
            </a:pPr>
            <a:r>
              <a:rPr sz="1200" dirty="0">
                <a:ea typeface="Calibri"/>
                <a:cs typeface="Calibri"/>
                <a:sym typeface="Calibri"/>
              </a:rPr>
              <a:t>The Florida Standards Assessment </a:t>
            </a:r>
            <a:r>
              <a:rPr lang="en-US" sz="1200" dirty="0">
                <a:ea typeface="Calibri"/>
                <a:cs typeface="Calibri"/>
                <a:sym typeface="Calibri"/>
              </a:rPr>
              <a:t>(FSA) </a:t>
            </a:r>
            <a:r>
              <a:rPr sz="1200" dirty="0">
                <a:ea typeface="Calibri"/>
                <a:cs typeface="Calibri"/>
                <a:sym typeface="Calibri"/>
              </a:rPr>
              <a:t>Writing Test will be administered</a:t>
            </a:r>
            <a:r>
              <a:rPr lang="en-US" sz="1200" dirty="0">
                <a:ea typeface="Calibri"/>
                <a:cs typeface="Calibri"/>
                <a:sym typeface="Calibri"/>
              </a:rPr>
              <a:t> in the first week of April 2020.</a:t>
            </a:r>
          </a:p>
          <a:p>
            <a:pPr marL="342900" lvl="0" indent="-342900">
              <a:buFont typeface="Arial" panose="020B0604020202020204" pitchFamily="34" charset="0"/>
              <a:buChar char="•"/>
            </a:pPr>
            <a:endParaRPr lang="en-US" sz="1200" dirty="0">
              <a:ea typeface="Calibri"/>
              <a:cs typeface="Calibri"/>
              <a:sym typeface="Calibri"/>
            </a:endParaRPr>
          </a:p>
          <a:p>
            <a:pPr marL="342900" lvl="0" indent="-342900">
              <a:buFont typeface="Arial" panose="020B0604020202020204" pitchFamily="34" charset="0"/>
              <a:buChar char="•"/>
            </a:pPr>
            <a:r>
              <a:rPr lang="en-US" sz="1200" dirty="0">
                <a:ea typeface="Calibri"/>
                <a:cs typeface="Calibri"/>
                <a:sym typeface="Calibri"/>
              </a:rPr>
              <a:t>The FSA Reading Assessment  will be administered the first week of May 2019.</a:t>
            </a:r>
          </a:p>
          <a:p>
            <a:pPr marL="342900" lvl="0" indent="-342900">
              <a:buFont typeface="Arial" panose="020B0604020202020204" pitchFamily="34" charset="0"/>
              <a:buChar char="•"/>
            </a:pPr>
            <a:endParaRPr sz="1200" dirty="0">
              <a:ea typeface="Calibri"/>
              <a:cs typeface="Calibri"/>
              <a:sym typeface="Calibri"/>
            </a:endParaRPr>
          </a:p>
          <a:p>
            <a:pPr marL="342900" lvl="0" indent="-342900">
              <a:buFont typeface="Arial" panose="020B0604020202020204" pitchFamily="34" charset="0"/>
              <a:buChar char="•"/>
            </a:pPr>
            <a:r>
              <a:rPr lang="en-US" sz="1200" dirty="0">
                <a:ea typeface="Calibri"/>
                <a:cs typeface="Calibri"/>
                <a:sym typeface="Calibri"/>
              </a:rPr>
              <a:t>T</a:t>
            </a:r>
            <a:r>
              <a:rPr sz="1200" dirty="0">
                <a:ea typeface="Calibri"/>
                <a:cs typeface="Calibri"/>
                <a:sym typeface="Calibri"/>
              </a:rPr>
              <a:t>he </a:t>
            </a:r>
            <a:r>
              <a:rPr lang="en-US" sz="1200" dirty="0">
                <a:ea typeface="Calibri"/>
                <a:cs typeface="Calibri"/>
                <a:sym typeface="Calibri"/>
              </a:rPr>
              <a:t>FSA</a:t>
            </a:r>
            <a:r>
              <a:rPr sz="1200" dirty="0">
                <a:ea typeface="Calibri"/>
                <a:cs typeface="Calibri"/>
                <a:sym typeface="Calibri"/>
              </a:rPr>
              <a:t> End-of-Course </a:t>
            </a:r>
            <a:r>
              <a:rPr lang="en-US" sz="1200" dirty="0">
                <a:ea typeface="Calibri"/>
                <a:cs typeface="Calibri"/>
                <a:sym typeface="Calibri"/>
              </a:rPr>
              <a:t>(EOC) Assessments</a:t>
            </a:r>
            <a:r>
              <a:rPr sz="1200" dirty="0">
                <a:ea typeface="Calibri"/>
                <a:cs typeface="Calibri"/>
                <a:sym typeface="Calibri"/>
              </a:rPr>
              <a:t> Algebra I, Geometry, Biology, and US History will be administered during the month</a:t>
            </a:r>
            <a:r>
              <a:rPr lang="en-US" sz="1200" dirty="0">
                <a:ea typeface="Calibri"/>
                <a:cs typeface="Calibri"/>
                <a:sym typeface="Calibri"/>
              </a:rPr>
              <a:t> of</a:t>
            </a:r>
            <a:r>
              <a:rPr sz="1200" dirty="0">
                <a:ea typeface="Calibri"/>
                <a:cs typeface="Calibri"/>
                <a:sym typeface="Calibri"/>
              </a:rPr>
              <a:t> May</a:t>
            </a:r>
            <a:r>
              <a:rPr lang="en-US" sz="1200" dirty="0">
                <a:ea typeface="Calibri"/>
                <a:cs typeface="Calibri"/>
                <a:sym typeface="Calibri"/>
              </a:rPr>
              <a:t> of 2020</a:t>
            </a:r>
            <a:r>
              <a:rPr sz="1200" dirty="0">
                <a:ea typeface="Calibri"/>
                <a:cs typeface="Calibri"/>
                <a:sym typeface="Calibri"/>
              </a:rPr>
              <a:t>.</a:t>
            </a:r>
            <a:endParaRPr lang="en-US" sz="1200" dirty="0">
              <a:ea typeface="Calibri"/>
              <a:cs typeface="Calibri"/>
              <a:sym typeface="Calibri"/>
            </a:endParaRPr>
          </a:p>
          <a:p>
            <a:pPr lvl="0"/>
            <a:endParaRPr sz="1200" dirty="0">
              <a:ea typeface="Calibri"/>
              <a:cs typeface="Calibri"/>
              <a:sym typeface="Calibri"/>
            </a:endParaRPr>
          </a:p>
          <a:p>
            <a:pPr marL="342900" lvl="0" indent="-342900">
              <a:buFont typeface="Arial" panose="020B0604020202020204" pitchFamily="34" charset="0"/>
              <a:buChar char="•"/>
            </a:pPr>
            <a:r>
              <a:rPr sz="1200" dirty="0">
                <a:ea typeface="Calibri"/>
                <a:cs typeface="Calibri"/>
                <a:sym typeface="Calibri"/>
              </a:rPr>
              <a:t>AP and IB exams will be administered in May</a:t>
            </a:r>
            <a:r>
              <a:rPr lang="en-US" sz="1200" dirty="0">
                <a:ea typeface="Calibri"/>
                <a:cs typeface="Calibri"/>
                <a:sym typeface="Calibri"/>
              </a:rPr>
              <a:t> 2020</a:t>
            </a:r>
            <a:r>
              <a:rPr sz="1200" dirty="0">
                <a:ea typeface="Calibri"/>
                <a:cs typeface="Calibri"/>
                <a:sym typeface="Calibri"/>
              </a:rPr>
              <a:t>.</a:t>
            </a:r>
          </a:p>
          <a:p>
            <a:pPr lvl="0"/>
            <a:r>
              <a:rPr sz="1200" dirty="0">
                <a:ea typeface="Calibri"/>
                <a:cs typeface="Calibri"/>
                <a:sym typeface="Calibri"/>
              </a:rPr>
              <a:t> </a:t>
            </a:r>
          </a:p>
          <a:p>
            <a:pPr lvl="0"/>
            <a:r>
              <a:rPr sz="1200" dirty="0">
                <a:ea typeface="Calibri"/>
                <a:cs typeface="Calibri"/>
                <a:sym typeface="Calibri"/>
              </a:rPr>
              <a:t>Specific testing dates </a:t>
            </a:r>
            <a:r>
              <a:rPr lang="en-US" sz="1200" dirty="0">
                <a:ea typeface="Calibri"/>
                <a:cs typeface="Calibri"/>
                <a:sym typeface="Calibri"/>
              </a:rPr>
              <a:t>for</a:t>
            </a:r>
            <a:r>
              <a:rPr sz="1200" dirty="0">
                <a:ea typeface="Calibri"/>
                <a:cs typeface="Calibri"/>
                <a:sym typeface="Calibri"/>
              </a:rPr>
              <a:t> 201</a:t>
            </a:r>
            <a:r>
              <a:rPr lang="en-US" sz="1200" dirty="0">
                <a:ea typeface="Calibri"/>
                <a:cs typeface="Calibri"/>
                <a:sym typeface="Calibri"/>
              </a:rPr>
              <a:t>9 - 2020</a:t>
            </a:r>
            <a:r>
              <a:rPr sz="1200" dirty="0">
                <a:ea typeface="Calibri"/>
                <a:cs typeface="Calibri"/>
                <a:sym typeface="Calibri"/>
              </a:rPr>
              <a:t> will be established during the school year</a:t>
            </a:r>
            <a:r>
              <a:rPr lang="en-US" sz="1200" dirty="0">
                <a:ea typeface="Calibri"/>
                <a:cs typeface="Calibri"/>
                <a:sym typeface="Calibri"/>
              </a:rPr>
              <a:t> and shared on our website as the school year progresses</a:t>
            </a:r>
            <a:r>
              <a:rPr sz="1200" dirty="0">
                <a:ea typeface="Calibri"/>
                <a:cs typeface="Calibri"/>
                <a:sym typeface="Calibri"/>
              </a:rPr>
              <a:t>. </a:t>
            </a:r>
            <a:endParaRPr lang="en-US" sz="1200" dirty="0">
              <a:ea typeface="Calibri"/>
              <a:cs typeface="Calibri"/>
              <a:sym typeface="Calibri"/>
            </a:endParaRPr>
          </a:p>
          <a:p>
            <a:pPr lvl="0"/>
            <a:endParaRPr sz="1200" dirty="0">
              <a:ea typeface="Calibri"/>
              <a:cs typeface="Calibri"/>
              <a:sym typeface="Calibri"/>
            </a:endParaRPr>
          </a:p>
        </p:txBody>
      </p:sp>
      <p:sp>
        <p:nvSpPr>
          <p:cNvPr id="7" name="TextBox 6">
            <a:extLst>
              <a:ext uri="{FF2B5EF4-FFF2-40B4-BE49-F238E27FC236}">
                <a16:creationId xmlns:a16="http://schemas.microsoft.com/office/drawing/2014/main" xmlns="" id="{B2C75810-7FBF-4F4B-92A8-5AF3DD5458E8}"/>
              </a:ext>
            </a:extLst>
          </p:cNvPr>
          <p:cNvSpPr txBox="1"/>
          <p:nvPr/>
        </p:nvSpPr>
        <p:spPr>
          <a:xfrm rot="21253093">
            <a:off x="5302609" y="5691549"/>
            <a:ext cx="4114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normalizeH="0" baseline="0" dirty="0">
                <a:solidFill>
                  <a:schemeClr val="tx1"/>
                </a:solidFill>
                <a:uFillTx/>
                <a:latin typeface="Sunshine" panose="02000500000000000000" pitchFamily="2" charset="0"/>
                <a:sym typeface="Helvetica"/>
              </a:rPr>
              <a:t>         World Class Starts Here</a:t>
            </a:r>
          </a:p>
          <a:p>
            <a:pPr marL="0" marR="0" indent="0" algn="l" defTabSz="914400" rtl="0" fontAlgn="auto" latinLnBrk="1" hangingPunct="0">
              <a:lnSpc>
                <a:spcPct val="100000"/>
              </a:lnSpc>
              <a:spcBef>
                <a:spcPts val="0"/>
              </a:spcBef>
              <a:spcAft>
                <a:spcPts val="0"/>
              </a:spcAft>
              <a:buClrTx/>
              <a:buSzTx/>
              <a:buFontTx/>
              <a:buNone/>
              <a:tabLst/>
            </a:pPr>
            <a:r>
              <a:rPr lang="en-US" sz="2400" b="1" dirty="0">
                <a:solidFill>
                  <a:schemeClr val="tx1"/>
                </a:solidFill>
                <a:latin typeface="Abadi" panose="020B0604020104020204" pitchFamily="34" charset="0"/>
              </a:rPr>
              <a:t>          </a:t>
            </a:r>
            <a:r>
              <a:rPr lang="en-US" sz="2400" b="1" dirty="0">
                <a:solidFill>
                  <a:schemeClr val="tx1"/>
                </a:solidFill>
                <a:latin typeface="BrowalliaUPC" panose="020B0604020202020204" pitchFamily="34" charset="-34"/>
                <a:cs typeface="BrowalliaUPC" panose="020B0604020202020204" pitchFamily="34" charset="-34"/>
              </a:rPr>
              <a:t>creAting A legAcy</a:t>
            </a:r>
            <a:endParaRPr kumimoji="0" lang="en-US" sz="2400" b="1" i="0" u="none" strike="noStrike" normalizeH="0" baseline="0" dirty="0">
              <a:solidFill>
                <a:schemeClr val="tx1"/>
              </a:solidFill>
              <a:uFillTx/>
              <a:latin typeface="BrowalliaUPC" panose="020B0604020202020204" pitchFamily="34" charset="-34"/>
              <a:cs typeface="BrowalliaUPC" panose="020B0604020202020204" pitchFamily="34" charset="-34"/>
              <a:sym typeface="Helvetica"/>
            </a:endParaRPr>
          </a:p>
        </p:txBody>
      </p:sp>
      <p:cxnSp>
        <p:nvCxnSpPr>
          <p:cNvPr id="8" name="Straight Connector 7">
            <a:extLst>
              <a:ext uri="{FF2B5EF4-FFF2-40B4-BE49-F238E27FC236}">
                <a16:creationId xmlns:a16="http://schemas.microsoft.com/office/drawing/2014/main" xmlns="" id="{4B13A68E-8115-4BB2-BD0B-726217BD7BD9}"/>
              </a:ext>
            </a:extLst>
          </p:cNvPr>
          <p:cNvCxnSpPr>
            <a:cxnSpLocks/>
          </p:cNvCxnSpPr>
          <p:nvPr/>
        </p:nvCxnSpPr>
        <p:spPr>
          <a:xfrm>
            <a:off x="4191000" y="1143000"/>
            <a:ext cx="0" cy="4495800"/>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xmlns="" id="{903CCFAA-22E2-4EDB-81B3-186B598CE6BD}"/>
              </a:ext>
            </a:extLst>
          </p:cNvPr>
          <p:cNvSpPr/>
          <p:nvPr/>
        </p:nvSpPr>
        <p:spPr>
          <a:xfrm>
            <a:off x="4346910" y="1447800"/>
            <a:ext cx="4568487" cy="3785652"/>
          </a:xfrm>
          <a:prstGeom prst="rect">
            <a:avLst/>
          </a:prstGeom>
        </p:spPr>
        <p:txBody>
          <a:bodyPr wrap="square">
            <a:spAutoFit/>
          </a:bodyPr>
          <a:lstStyle/>
          <a:p>
            <a:pPr marL="342900" lvl="0" indent="-342900">
              <a:buFont typeface="Arial" panose="020B0604020202020204" pitchFamily="34" charset="0"/>
              <a:buChar char="•"/>
            </a:pPr>
            <a:r>
              <a:rPr lang="es-ES" sz="1200" dirty="0">
                <a:ea typeface="Calibri"/>
                <a:cs typeface="Calibri"/>
                <a:sym typeface="Calibri"/>
              </a:rPr>
              <a:t>El PSAT será el miércoles  16 de octubre. </a:t>
            </a:r>
          </a:p>
          <a:p>
            <a:pPr lvl="0"/>
            <a:r>
              <a:rPr lang="es-ES" sz="1200" dirty="0">
                <a:ea typeface="Calibri"/>
                <a:cs typeface="Calibri"/>
                <a:sym typeface="Calibri"/>
              </a:rPr>
              <a:t>        Se dará un solo día. No se repetirá la prueba por ausencia.</a:t>
            </a:r>
          </a:p>
          <a:p>
            <a:pPr lvl="0"/>
            <a:r>
              <a:rPr lang="es-ES" sz="1200" dirty="0">
                <a:ea typeface="Calibri"/>
                <a:cs typeface="Calibri"/>
                <a:sym typeface="Calibri"/>
              </a:rPr>
              <a:t>        Los estudiantes de 9 grado y 11 grado pagan $17. Es gratis     </a:t>
            </a:r>
          </a:p>
          <a:p>
            <a:pPr lvl="0"/>
            <a:r>
              <a:rPr lang="es-ES" sz="1200" dirty="0">
                <a:ea typeface="Calibri"/>
                <a:cs typeface="Calibri"/>
                <a:sym typeface="Calibri"/>
              </a:rPr>
              <a:t>        para todos los estudiantes en décimo. </a:t>
            </a:r>
          </a:p>
          <a:p>
            <a:pPr lvl="0"/>
            <a:endParaRPr lang="es-ES" sz="1200" dirty="0">
              <a:ea typeface="Calibri"/>
              <a:cs typeface="Calibri"/>
              <a:sym typeface="Calibri"/>
            </a:endParaRPr>
          </a:p>
          <a:p>
            <a:pPr marL="342900" lvl="0" indent="-342900">
              <a:buFont typeface="Arial" panose="020B0604020202020204" pitchFamily="34" charset="0"/>
              <a:buChar char="•"/>
            </a:pPr>
            <a:r>
              <a:rPr lang="es-ES" sz="1200" dirty="0">
                <a:ea typeface="Calibri"/>
                <a:cs typeface="Calibri"/>
                <a:sym typeface="Calibri"/>
              </a:rPr>
              <a:t>El “Florida Standards Assessment Writing Test” será administrado la primera semana de abril 2020. </a:t>
            </a:r>
          </a:p>
          <a:p>
            <a:pPr lvl="0"/>
            <a:endParaRPr lang="es-ES" sz="1200" dirty="0">
              <a:ea typeface="Calibri"/>
              <a:cs typeface="Calibri"/>
              <a:sym typeface="Calibri"/>
            </a:endParaRPr>
          </a:p>
          <a:p>
            <a:pPr marL="342900" lvl="0" indent="-342900">
              <a:buFont typeface="Arial" panose="020B0604020202020204" pitchFamily="34" charset="0"/>
              <a:buChar char="•"/>
            </a:pPr>
            <a:r>
              <a:rPr lang="es-ES" sz="1200" dirty="0">
                <a:ea typeface="Calibri"/>
                <a:cs typeface="Calibri"/>
                <a:sym typeface="Calibri"/>
              </a:rPr>
              <a:t>El “Florida Standards Assessment Reading Test” será administrado la primera semana de mayo 2019. </a:t>
            </a:r>
          </a:p>
          <a:p>
            <a:pPr lvl="0"/>
            <a:endParaRPr lang="es-ES" sz="1200" dirty="0">
              <a:ea typeface="Calibri"/>
              <a:cs typeface="Calibri"/>
              <a:sym typeface="Calibri"/>
            </a:endParaRPr>
          </a:p>
          <a:p>
            <a:pPr marL="342900" lvl="0" indent="-342900">
              <a:buFont typeface="Arial" panose="020B0604020202020204" pitchFamily="34" charset="0"/>
              <a:buChar char="•"/>
            </a:pPr>
            <a:r>
              <a:rPr lang="es-ES" sz="1200" dirty="0">
                <a:ea typeface="Calibri"/>
                <a:cs typeface="Calibri"/>
                <a:sym typeface="Calibri"/>
              </a:rPr>
              <a:t>Los exámenes de final de curso (EOC) en Álgebra I, Geometría, Biología e Historia de los EE.UU. será administrado durante el mes de mayo.  </a:t>
            </a:r>
          </a:p>
          <a:p>
            <a:pPr lvl="0"/>
            <a:endParaRPr lang="es-ES" sz="1200" dirty="0">
              <a:ea typeface="Calibri"/>
              <a:cs typeface="Calibri"/>
              <a:sym typeface="Calibri"/>
            </a:endParaRPr>
          </a:p>
          <a:p>
            <a:pPr marL="342900" lvl="0" indent="-342900">
              <a:buFont typeface="Arial" panose="020B0604020202020204" pitchFamily="34" charset="0"/>
              <a:buChar char="•"/>
            </a:pPr>
            <a:r>
              <a:rPr lang="es-ES" sz="1200" dirty="0">
                <a:ea typeface="Calibri"/>
                <a:cs typeface="Calibri"/>
                <a:sym typeface="Calibri"/>
              </a:rPr>
              <a:t>Los exámenes AP and IB se administrarán en mayo 2020. </a:t>
            </a:r>
          </a:p>
          <a:p>
            <a:pPr marL="342900" lvl="0" indent="-342900">
              <a:buFont typeface="Arial" panose="020B0604020202020204" pitchFamily="34" charset="0"/>
              <a:buChar char="•"/>
            </a:pPr>
            <a:endParaRPr lang="es-ES" sz="1200" dirty="0">
              <a:ea typeface="Calibri"/>
              <a:cs typeface="Calibri"/>
              <a:sym typeface="Calibri"/>
            </a:endParaRPr>
          </a:p>
          <a:p>
            <a:pPr lvl="0" algn="l"/>
            <a:r>
              <a:rPr lang="es-ES" sz="1200" dirty="0">
                <a:ea typeface="Calibri"/>
                <a:cs typeface="Calibri"/>
                <a:sym typeface="Calibri"/>
              </a:rPr>
              <a:t>Las fechas específicas para los exámenes en 2019 - 2020 se establecerán durante el año escolar y compartidas en nuestro sitio durante el progreso del año escolar.</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3013</TotalTime>
  <Words>3357</Words>
  <Application>Microsoft Macintosh PowerPoint</Application>
  <PresentationFormat>On-screen Show (4:3)</PresentationFormat>
  <Paragraphs>498</Paragraphs>
  <Slides>33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Abadi</vt:lpstr>
      <vt:lpstr>Arial</vt:lpstr>
      <vt:lpstr>Avenir Roman</vt:lpstr>
      <vt:lpstr>BrowalliaUPC</vt:lpstr>
      <vt:lpstr>Calibri</vt:lpstr>
      <vt:lpstr>Century Gothic</vt:lpstr>
      <vt:lpstr>G.I. Incognito</vt:lpstr>
      <vt:lpstr>G.I. Incognito Expanded</vt:lpstr>
      <vt:lpstr>Helvetica</vt:lpstr>
      <vt:lpstr>Sunshine</vt:lpstr>
      <vt:lpstr>Tempus Sans ITC</vt:lpstr>
      <vt:lpstr>Western Bang Bang</vt:lpstr>
      <vt:lpstr>Default</vt:lpstr>
      <vt:lpstr>PowerPoint Presentation</vt:lpstr>
      <vt:lpstr>Welcome</vt:lpstr>
      <vt:lpstr>PowerPoint Presentation</vt:lpstr>
      <vt:lpstr>PowerPoint Presentation</vt:lpstr>
      <vt:lpstr>PowerPoint Presentation</vt:lpstr>
      <vt:lpstr>PowerPoint Presentation</vt:lpstr>
      <vt:lpstr>Minimum Graduation Requirement</vt:lpstr>
      <vt:lpstr>Requirements for Graduation  Requisitos para la graduación</vt:lpstr>
      <vt:lpstr>Testing Examenes </vt:lpstr>
      <vt:lpstr>PowerPoint Presentation</vt:lpstr>
      <vt:lpstr>Academy Completion Completar la academia</vt:lpstr>
      <vt:lpstr>PowerPoint Presentation</vt:lpstr>
      <vt:lpstr>PowerPoint Presentation</vt:lpstr>
      <vt:lpstr>Attendance Policy /Normas para las tardanzas</vt:lpstr>
      <vt:lpstr>Tardy Policy/Poliza para las tardanzas</vt:lpstr>
      <vt:lpstr>Attendance Office Oficina de Asistencia</vt:lpstr>
      <vt:lpstr>Transportation /Transportación</vt:lpstr>
      <vt:lpstr>Student Drop-off/Parking Estacionamiento para la entrega y la recogida de  los estudiantes</vt:lpstr>
      <vt:lpstr>PowerPoint Presentation</vt:lpstr>
      <vt:lpstr>Electronic Device Policy Normas para los dispositivos electrónicos</vt:lpstr>
      <vt:lpstr>Freshman Tablets/ Tabletas para 9 grado</vt:lpstr>
      <vt:lpstr>PowerPoint Presentation</vt:lpstr>
      <vt:lpstr>Lunch Information/ Información para el almuerzo </vt:lpstr>
      <vt:lpstr>PowerPoint Presentation</vt:lpstr>
      <vt:lpstr>PowerPoint Presentation</vt:lpstr>
      <vt:lpstr>Safety/ La seguridad escolar </vt:lpstr>
      <vt:lpstr>Get Involved/ ¡Involúcrese!</vt:lpstr>
      <vt:lpstr>PowerPoint Presentation</vt:lpstr>
      <vt:lpstr>Activities Director Ms. Tanya Rae-Schulze</vt:lpstr>
      <vt:lpstr>Athletic Director Mr. Edward Lopez Assistant Athletic Director Mr. Jose Andion Athletic Business Manager Mr. Greg Shanower</vt:lpstr>
      <vt:lpstr>PowerPoint Presentation</vt:lpstr>
      <vt:lpstr>Enjoy the rest of your morning…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Rae-schulze, Tanya N.</dc:creator>
  <cp:lastModifiedBy>Rae-schulze, Tanya N.</cp:lastModifiedBy>
  <cp:revision>373</cp:revision>
  <cp:lastPrinted>2017-08-10T19:59:32Z</cp:lastPrinted>
  <dcterms:modified xsi:type="dcterms:W3CDTF">2019-08-10T15:02:17Z</dcterms:modified>
</cp:coreProperties>
</file>